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70" r:id="rId5"/>
    <p:sldId id="278" r:id="rId6"/>
    <p:sldId id="279" r:id="rId7"/>
    <p:sldId id="271" r:id="rId8"/>
    <p:sldId id="272" r:id="rId9"/>
    <p:sldId id="273" r:id="rId10"/>
    <p:sldId id="280" r:id="rId11"/>
    <p:sldId id="274" r:id="rId12"/>
    <p:sldId id="275" r:id="rId13"/>
    <p:sldId id="2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82" autoAdjust="0"/>
    <p:restoredTop sz="94660"/>
  </p:normalViewPr>
  <p:slideViewPr>
    <p:cSldViewPr snapToGrid="0">
      <p:cViewPr varScale="1">
        <p:scale>
          <a:sx n="67" d="100"/>
          <a:sy n="67" d="100"/>
        </p:scale>
        <p:origin x="618"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92ED20-DF73-4294-81C7-CA4241040314}" type="doc">
      <dgm:prSet loTypeId="urn:microsoft.com/office/officeart/2005/8/layout/architecture" loCatId="relationship" qsTypeId="urn:microsoft.com/office/officeart/2005/8/quickstyle/simple1" qsCatId="simple" csTypeId="urn:microsoft.com/office/officeart/2005/8/colors/accent1_2" csCatId="accent1" phldr="1"/>
      <dgm:spPr/>
      <dgm:t>
        <a:bodyPr/>
        <a:lstStyle/>
        <a:p>
          <a:endParaRPr lang="en-IN"/>
        </a:p>
      </dgm:t>
    </dgm:pt>
    <dgm:pt modelId="{431E09AD-C9CF-4E6B-9358-544E4C59D94C}">
      <dgm:prSet/>
      <dgm:spPr/>
      <dgm:t>
        <a:bodyPr/>
        <a:lstStyle/>
        <a:p>
          <a:r>
            <a:rPr lang="en-IN" dirty="0"/>
            <a:t>With over 10 years of experience, Manish specializes in the Industrial Automation, optimizing efficiency, and ensuring seamless execution of business operations. His strong background in Biomass Processing, Densification, and Supply Chain Management enables him to oversee cross-functional teams, drive operational excellence, and implement strategies that enhance productivity</a:t>
          </a:r>
          <a:r>
            <a:rPr lang="en-US" dirty="0"/>
            <a:t>.</a:t>
          </a:r>
          <a:endParaRPr lang="en-IN" dirty="0"/>
        </a:p>
      </dgm:t>
    </dgm:pt>
    <dgm:pt modelId="{83E6D6FC-CEFB-4849-BA4A-30C2D4B2889E}" type="parTrans" cxnId="{812FB7AF-2EF3-4854-9D21-520D74CE42A9}">
      <dgm:prSet/>
      <dgm:spPr/>
      <dgm:t>
        <a:bodyPr/>
        <a:lstStyle/>
        <a:p>
          <a:endParaRPr lang="en-IN"/>
        </a:p>
      </dgm:t>
    </dgm:pt>
    <dgm:pt modelId="{05E5683D-134D-4518-A992-4632BF065D07}" type="sibTrans" cxnId="{812FB7AF-2EF3-4854-9D21-520D74CE42A9}">
      <dgm:prSet/>
      <dgm:spPr/>
      <dgm:t>
        <a:bodyPr/>
        <a:lstStyle/>
        <a:p>
          <a:endParaRPr lang="en-IN"/>
        </a:p>
      </dgm:t>
    </dgm:pt>
    <dgm:pt modelId="{6621D55A-CB1F-4577-AFED-93D9E97E6416}" type="pres">
      <dgm:prSet presAssocID="{0792ED20-DF73-4294-81C7-CA4241040314}" presName="Name0" presStyleCnt="0">
        <dgm:presLayoutVars>
          <dgm:chPref val="1"/>
          <dgm:dir/>
          <dgm:animOne val="branch"/>
          <dgm:animLvl val="lvl"/>
          <dgm:resizeHandles/>
        </dgm:presLayoutVars>
      </dgm:prSet>
      <dgm:spPr/>
    </dgm:pt>
    <dgm:pt modelId="{D1D5424F-B790-442C-96F2-C682D63A075D}" type="pres">
      <dgm:prSet presAssocID="{431E09AD-C9CF-4E6B-9358-544E4C59D94C}" presName="vertOne" presStyleCnt="0"/>
      <dgm:spPr/>
    </dgm:pt>
    <dgm:pt modelId="{CA9EF0D0-487A-4C3B-98FF-F015E59A90E0}" type="pres">
      <dgm:prSet presAssocID="{431E09AD-C9CF-4E6B-9358-544E4C59D94C}" presName="txOne" presStyleLbl="node0" presStyleIdx="0" presStyleCnt="1" custLinFactNeighborX="25869" custLinFactNeighborY="-1024">
        <dgm:presLayoutVars>
          <dgm:chPref val="3"/>
        </dgm:presLayoutVars>
      </dgm:prSet>
      <dgm:spPr/>
    </dgm:pt>
    <dgm:pt modelId="{49312BFF-4355-4440-8456-88825E6C30C5}" type="pres">
      <dgm:prSet presAssocID="{431E09AD-C9CF-4E6B-9358-544E4C59D94C}" presName="horzOne" presStyleCnt="0"/>
      <dgm:spPr/>
    </dgm:pt>
  </dgm:ptLst>
  <dgm:cxnLst>
    <dgm:cxn modelId="{BD885015-19D5-48B3-A1A7-5DEA2F63591D}" type="presOf" srcId="{431E09AD-C9CF-4E6B-9358-544E4C59D94C}" destId="{CA9EF0D0-487A-4C3B-98FF-F015E59A90E0}" srcOrd="0" destOrd="0" presId="urn:microsoft.com/office/officeart/2005/8/layout/architecture"/>
    <dgm:cxn modelId="{C0E1CD45-7702-4751-927E-90A8CFC927A2}" type="presOf" srcId="{0792ED20-DF73-4294-81C7-CA4241040314}" destId="{6621D55A-CB1F-4577-AFED-93D9E97E6416}" srcOrd="0" destOrd="0" presId="urn:microsoft.com/office/officeart/2005/8/layout/architecture"/>
    <dgm:cxn modelId="{812FB7AF-2EF3-4854-9D21-520D74CE42A9}" srcId="{0792ED20-DF73-4294-81C7-CA4241040314}" destId="{431E09AD-C9CF-4E6B-9358-544E4C59D94C}" srcOrd="0" destOrd="0" parTransId="{83E6D6FC-CEFB-4849-BA4A-30C2D4B2889E}" sibTransId="{05E5683D-134D-4518-A992-4632BF065D07}"/>
    <dgm:cxn modelId="{B3E44078-D3F4-46FE-9D10-C1A5C51886E3}" type="presParOf" srcId="{6621D55A-CB1F-4577-AFED-93D9E97E6416}" destId="{D1D5424F-B790-442C-96F2-C682D63A075D}" srcOrd="0" destOrd="0" presId="urn:microsoft.com/office/officeart/2005/8/layout/architecture"/>
    <dgm:cxn modelId="{6D1FF010-BFD8-4568-BC8D-88AB1115CE32}" type="presParOf" srcId="{D1D5424F-B790-442C-96F2-C682D63A075D}" destId="{CA9EF0D0-487A-4C3B-98FF-F015E59A90E0}" srcOrd="0" destOrd="0" presId="urn:microsoft.com/office/officeart/2005/8/layout/architecture"/>
    <dgm:cxn modelId="{90507EE7-19B9-47F1-9A15-8DA285B711C1}" type="presParOf" srcId="{D1D5424F-B790-442C-96F2-C682D63A075D}" destId="{49312BFF-4355-4440-8456-88825E6C30C5}"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EB205F-BD6B-420C-AFDD-2AC431692192}" type="doc">
      <dgm:prSet loTypeId="urn:microsoft.com/office/officeart/2005/8/layout/architecture" loCatId="hierarchy" qsTypeId="urn:microsoft.com/office/officeart/2005/8/quickstyle/simple1" qsCatId="simple" csTypeId="urn:microsoft.com/office/officeart/2005/8/colors/accent1_2" csCatId="accent1" phldr="1"/>
      <dgm:spPr/>
      <dgm:t>
        <a:bodyPr/>
        <a:lstStyle/>
        <a:p>
          <a:endParaRPr lang="en-IN"/>
        </a:p>
      </dgm:t>
    </dgm:pt>
    <dgm:pt modelId="{71B33A45-B726-4132-A113-6CC8DC2C1EAA}">
      <dgm:prSet/>
      <dgm:spPr/>
      <dgm:t>
        <a:bodyPr/>
        <a:lstStyle/>
        <a:p>
          <a:r>
            <a:rPr lang="en-US" dirty="0"/>
            <a:t>A renowned expert with 15+ years of experience in decarbonization, boiler transition from fossil fuels to Green Fuels, Biomass (</a:t>
          </a:r>
          <a:r>
            <a:rPr lang="en-US" dirty="0" err="1"/>
            <a:t>Agro</a:t>
          </a:r>
          <a:r>
            <a:rPr lang="en-US" dirty="0"/>
            <a:t>-Residue) Aggregation, effective storage, year-round biomass availability, supply chain management, and sustainability. He recently expanded his expertise by completing an Executive MBA from IIM Lucknow</a:t>
          </a:r>
          <a:endParaRPr lang="en-IN" dirty="0"/>
        </a:p>
      </dgm:t>
    </dgm:pt>
    <dgm:pt modelId="{E1AC4C44-59EB-41C9-9F4B-BEA76314150D}" type="parTrans" cxnId="{F828AC0A-803D-4F80-AEE7-736151AA9DB8}">
      <dgm:prSet/>
      <dgm:spPr/>
      <dgm:t>
        <a:bodyPr/>
        <a:lstStyle/>
        <a:p>
          <a:endParaRPr lang="en-IN"/>
        </a:p>
      </dgm:t>
    </dgm:pt>
    <dgm:pt modelId="{7449D984-18C3-4535-B834-9386E64637B7}" type="sibTrans" cxnId="{F828AC0A-803D-4F80-AEE7-736151AA9DB8}">
      <dgm:prSet/>
      <dgm:spPr/>
      <dgm:t>
        <a:bodyPr/>
        <a:lstStyle/>
        <a:p>
          <a:endParaRPr lang="en-IN"/>
        </a:p>
      </dgm:t>
    </dgm:pt>
    <dgm:pt modelId="{EA04A0C8-3167-43A4-8106-CCA115B599C0}" type="pres">
      <dgm:prSet presAssocID="{B4EB205F-BD6B-420C-AFDD-2AC431692192}" presName="Name0" presStyleCnt="0">
        <dgm:presLayoutVars>
          <dgm:chPref val="1"/>
          <dgm:dir/>
          <dgm:animOne val="branch"/>
          <dgm:animLvl val="lvl"/>
          <dgm:resizeHandles/>
        </dgm:presLayoutVars>
      </dgm:prSet>
      <dgm:spPr/>
    </dgm:pt>
    <dgm:pt modelId="{7496DBF3-EB21-4F79-AE02-8A88C1615F4C}" type="pres">
      <dgm:prSet presAssocID="{71B33A45-B726-4132-A113-6CC8DC2C1EAA}" presName="vertOne" presStyleCnt="0"/>
      <dgm:spPr/>
    </dgm:pt>
    <dgm:pt modelId="{AF4607AE-6630-4113-A304-CDD5C438F84B}" type="pres">
      <dgm:prSet presAssocID="{71B33A45-B726-4132-A113-6CC8DC2C1EAA}" presName="txOne" presStyleLbl="node0" presStyleIdx="0" presStyleCnt="1">
        <dgm:presLayoutVars>
          <dgm:chPref val="3"/>
        </dgm:presLayoutVars>
      </dgm:prSet>
      <dgm:spPr/>
    </dgm:pt>
    <dgm:pt modelId="{2E6D4887-70A5-4002-A5A4-671A82B194D5}" type="pres">
      <dgm:prSet presAssocID="{71B33A45-B726-4132-A113-6CC8DC2C1EAA}" presName="horzOne" presStyleCnt="0"/>
      <dgm:spPr/>
    </dgm:pt>
  </dgm:ptLst>
  <dgm:cxnLst>
    <dgm:cxn modelId="{F828AC0A-803D-4F80-AEE7-736151AA9DB8}" srcId="{B4EB205F-BD6B-420C-AFDD-2AC431692192}" destId="{71B33A45-B726-4132-A113-6CC8DC2C1EAA}" srcOrd="0" destOrd="0" parTransId="{E1AC4C44-59EB-41C9-9F4B-BEA76314150D}" sibTransId="{7449D984-18C3-4535-B834-9386E64637B7}"/>
    <dgm:cxn modelId="{C119483C-F6CF-4D1D-A928-B1A8F0471D00}" type="presOf" srcId="{71B33A45-B726-4132-A113-6CC8DC2C1EAA}" destId="{AF4607AE-6630-4113-A304-CDD5C438F84B}" srcOrd="0" destOrd="0" presId="urn:microsoft.com/office/officeart/2005/8/layout/architecture"/>
    <dgm:cxn modelId="{43552293-223C-4F85-89F9-076C1331E872}" type="presOf" srcId="{B4EB205F-BD6B-420C-AFDD-2AC431692192}" destId="{EA04A0C8-3167-43A4-8106-CCA115B599C0}" srcOrd="0" destOrd="0" presId="urn:microsoft.com/office/officeart/2005/8/layout/architecture"/>
    <dgm:cxn modelId="{969B2C8A-6C56-43A3-93B8-14F6D0CE0D3C}" type="presParOf" srcId="{EA04A0C8-3167-43A4-8106-CCA115B599C0}" destId="{7496DBF3-EB21-4F79-AE02-8A88C1615F4C}" srcOrd="0" destOrd="0" presId="urn:microsoft.com/office/officeart/2005/8/layout/architecture"/>
    <dgm:cxn modelId="{46760FDA-CDFC-4D05-A5D4-57BEB25B16BB}" type="presParOf" srcId="{7496DBF3-EB21-4F79-AE02-8A88C1615F4C}" destId="{AF4607AE-6630-4113-A304-CDD5C438F84B}" srcOrd="0" destOrd="0" presId="urn:microsoft.com/office/officeart/2005/8/layout/architecture"/>
    <dgm:cxn modelId="{8794B25C-485E-43A0-91AE-988D4913C203}" type="presParOf" srcId="{7496DBF3-EB21-4F79-AE02-8A88C1615F4C}" destId="{2E6D4887-70A5-4002-A5A4-671A82B194D5}" srcOrd="1" destOrd="0" presId="urn:microsoft.com/office/officeart/2005/8/layout/architecture"/>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F2BF13-ADF2-4934-AC01-52DD6C5B5AC7}" type="doc">
      <dgm:prSet loTypeId="urn:microsoft.com/office/officeart/2005/8/layout/architecture" loCatId="list" qsTypeId="urn:microsoft.com/office/officeart/2005/8/quickstyle/simple1" qsCatId="simple" csTypeId="urn:microsoft.com/office/officeart/2005/8/colors/accent1_2" csCatId="accent1" phldr="1"/>
      <dgm:spPr/>
      <dgm:t>
        <a:bodyPr/>
        <a:lstStyle/>
        <a:p>
          <a:endParaRPr lang="en-IN"/>
        </a:p>
      </dgm:t>
    </dgm:pt>
    <dgm:pt modelId="{E895346F-8666-449F-BA4D-68AC74B31C4C}">
      <dgm:prSet custT="1"/>
      <dgm:spPr/>
      <dgm:t>
        <a:bodyPr/>
        <a:lstStyle/>
        <a:p>
          <a:r>
            <a:rPr lang="en-US" sz="1200" dirty="0"/>
            <a:t>Amrit Khater has 15+ years of experience in the Bio-Energy sector, specializing in Biomass Processing Solutions. A second-generation entrepreneur and an alumnus of IIM, Bangalore, he pioneered in developing India’s first fully integrated Automated Fuel Processing Systems. With expertise in briquette/pellet machines and waste-to-fuel technologies, Amrit has worked with leading corporates to provide Techno-Commercially Viable Solutions for crucial issues like Paddy Straw crop burning.</a:t>
          </a:r>
          <a:endParaRPr lang="en-IN" sz="1200" dirty="0"/>
        </a:p>
      </dgm:t>
    </dgm:pt>
    <dgm:pt modelId="{5114180D-EC17-4C59-8879-7B679C2D166E}" type="parTrans" cxnId="{EC4825D0-6ED8-4E8B-94B1-DA0FF25B470D}">
      <dgm:prSet/>
      <dgm:spPr/>
      <dgm:t>
        <a:bodyPr/>
        <a:lstStyle/>
        <a:p>
          <a:endParaRPr lang="en-IN"/>
        </a:p>
      </dgm:t>
    </dgm:pt>
    <dgm:pt modelId="{997EABBF-2433-4BED-98B4-4B793154C0E6}" type="sibTrans" cxnId="{EC4825D0-6ED8-4E8B-94B1-DA0FF25B470D}">
      <dgm:prSet/>
      <dgm:spPr/>
      <dgm:t>
        <a:bodyPr/>
        <a:lstStyle/>
        <a:p>
          <a:endParaRPr lang="en-IN"/>
        </a:p>
      </dgm:t>
    </dgm:pt>
    <dgm:pt modelId="{4357E341-56EF-4E7E-B912-C1F3FD61C61D}" type="pres">
      <dgm:prSet presAssocID="{59F2BF13-ADF2-4934-AC01-52DD6C5B5AC7}" presName="Name0" presStyleCnt="0">
        <dgm:presLayoutVars>
          <dgm:chPref val="1"/>
          <dgm:dir/>
          <dgm:animOne val="branch"/>
          <dgm:animLvl val="lvl"/>
          <dgm:resizeHandles/>
        </dgm:presLayoutVars>
      </dgm:prSet>
      <dgm:spPr/>
    </dgm:pt>
    <dgm:pt modelId="{30E07320-821D-41C7-854F-9DFAB2669040}" type="pres">
      <dgm:prSet presAssocID="{E895346F-8666-449F-BA4D-68AC74B31C4C}" presName="vertOne" presStyleCnt="0"/>
      <dgm:spPr/>
    </dgm:pt>
    <dgm:pt modelId="{A9F59B0B-E650-49A4-9B6B-AA69C8FD279A}" type="pres">
      <dgm:prSet presAssocID="{E895346F-8666-449F-BA4D-68AC74B31C4C}" presName="txOne" presStyleLbl="node0" presStyleIdx="0" presStyleCnt="1" custLinFactNeighborX="15656" custLinFactNeighborY="-795">
        <dgm:presLayoutVars>
          <dgm:chPref val="3"/>
        </dgm:presLayoutVars>
      </dgm:prSet>
      <dgm:spPr/>
    </dgm:pt>
    <dgm:pt modelId="{0BFF0A1D-3812-4E08-8045-F36ABC01B65F}" type="pres">
      <dgm:prSet presAssocID="{E895346F-8666-449F-BA4D-68AC74B31C4C}" presName="horzOne" presStyleCnt="0"/>
      <dgm:spPr/>
    </dgm:pt>
  </dgm:ptLst>
  <dgm:cxnLst>
    <dgm:cxn modelId="{B735A968-72F4-405E-97CE-B89BB647121C}" type="presOf" srcId="{59F2BF13-ADF2-4934-AC01-52DD6C5B5AC7}" destId="{4357E341-56EF-4E7E-B912-C1F3FD61C61D}" srcOrd="0" destOrd="0" presId="urn:microsoft.com/office/officeart/2005/8/layout/architecture"/>
    <dgm:cxn modelId="{BBAB439C-62A1-4119-8B64-479D56E35A48}" type="presOf" srcId="{E895346F-8666-449F-BA4D-68AC74B31C4C}" destId="{A9F59B0B-E650-49A4-9B6B-AA69C8FD279A}" srcOrd="0" destOrd="0" presId="urn:microsoft.com/office/officeart/2005/8/layout/architecture"/>
    <dgm:cxn modelId="{EC4825D0-6ED8-4E8B-94B1-DA0FF25B470D}" srcId="{59F2BF13-ADF2-4934-AC01-52DD6C5B5AC7}" destId="{E895346F-8666-449F-BA4D-68AC74B31C4C}" srcOrd="0" destOrd="0" parTransId="{5114180D-EC17-4C59-8879-7B679C2D166E}" sibTransId="{997EABBF-2433-4BED-98B4-4B793154C0E6}"/>
    <dgm:cxn modelId="{DBFDB8B0-7BE7-4B9C-80F3-F2C0F8112F8F}" type="presParOf" srcId="{4357E341-56EF-4E7E-B912-C1F3FD61C61D}" destId="{30E07320-821D-41C7-854F-9DFAB2669040}" srcOrd="0" destOrd="0" presId="urn:microsoft.com/office/officeart/2005/8/layout/architecture"/>
    <dgm:cxn modelId="{B843CA3B-F2F1-4EA3-B0F0-3DB91D9C7C58}" type="presParOf" srcId="{30E07320-821D-41C7-854F-9DFAB2669040}" destId="{A9F59B0B-E650-49A4-9B6B-AA69C8FD279A}" srcOrd="0" destOrd="0" presId="urn:microsoft.com/office/officeart/2005/8/layout/architecture"/>
    <dgm:cxn modelId="{0B897BAF-BB2E-4361-8AD8-D8FF8957AAF1}" type="presParOf" srcId="{30E07320-821D-41C7-854F-9DFAB2669040}" destId="{0BFF0A1D-3812-4E08-8045-F36ABC01B65F}" srcOrd="1" destOrd="0" presId="urn:microsoft.com/office/officeart/2005/8/layout/architecture"/>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4235B1-80D8-4063-8AA4-72C7FADD8279}" type="doc">
      <dgm:prSet loTypeId="urn:microsoft.com/office/officeart/2005/8/layout/architecture" loCatId="list" qsTypeId="urn:microsoft.com/office/officeart/2005/8/quickstyle/simple1" qsCatId="simple" csTypeId="urn:microsoft.com/office/officeart/2005/8/colors/accent1_2" csCatId="accent1" phldr="1"/>
      <dgm:spPr/>
      <dgm:t>
        <a:bodyPr/>
        <a:lstStyle/>
        <a:p>
          <a:endParaRPr lang="en-IN"/>
        </a:p>
      </dgm:t>
    </dgm:pt>
    <dgm:pt modelId="{946E8256-E8AA-47FB-B3EB-E6309F64A9B9}">
      <dgm:prSet/>
      <dgm:spPr/>
      <dgm:t>
        <a:bodyPr/>
        <a:lstStyle/>
        <a:p>
          <a:r>
            <a:rPr lang="en-US" dirty="0"/>
            <a:t>A distinguished thought leader and domain expert in the fields of Bio-Energy, Geopolitics, and Security, Col. Rohit has an illustrious career spanning the Indian Armed Forces and the renewable energy sector. Currently serving as the Co-Chairperson of the Biomass Global Associates Forum and Expert Adviser to leading Bio-Energy organizations, Col. Rohit plays a pivotal role in policy advocacy for the </a:t>
          </a:r>
          <a:r>
            <a:rPr lang="en-US" dirty="0" err="1"/>
            <a:t>GoI</a:t>
          </a:r>
          <a:r>
            <a:rPr lang="en-US" dirty="0"/>
            <a:t>, leadership discussions, and global energy transition dialogues.</a:t>
          </a:r>
          <a:endParaRPr lang="en-IN" dirty="0"/>
        </a:p>
      </dgm:t>
    </dgm:pt>
    <dgm:pt modelId="{C8F1DC82-41AC-4F57-8A47-BF7D6AAD0147}" type="parTrans" cxnId="{536AA9E4-1619-4A30-8F5C-BBBBF3BC8ED1}">
      <dgm:prSet/>
      <dgm:spPr/>
      <dgm:t>
        <a:bodyPr/>
        <a:lstStyle/>
        <a:p>
          <a:endParaRPr lang="en-IN"/>
        </a:p>
      </dgm:t>
    </dgm:pt>
    <dgm:pt modelId="{684F7D95-DE17-4A55-8833-75610CAA1719}" type="sibTrans" cxnId="{536AA9E4-1619-4A30-8F5C-BBBBF3BC8ED1}">
      <dgm:prSet/>
      <dgm:spPr/>
      <dgm:t>
        <a:bodyPr/>
        <a:lstStyle/>
        <a:p>
          <a:endParaRPr lang="en-IN"/>
        </a:p>
      </dgm:t>
    </dgm:pt>
    <dgm:pt modelId="{3F6F821C-0AA3-43B4-9BA4-26EA7A26AA71}" type="pres">
      <dgm:prSet presAssocID="{284235B1-80D8-4063-8AA4-72C7FADD8279}" presName="Name0" presStyleCnt="0">
        <dgm:presLayoutVars>
          <dgm:chPref val="1"/>
          <dgm:dir/>
          <dgm:animOne val="branch"/>
          <dgm:animLvl val="lvl"/>
          <dgm:resizeHandles/>
        </dgm:presLayoutVars>
      </dgm:prSet>
      <dgm:spPr/>
    </dgm:pt>
    <dgm:pt modelId="{53660D53-F413-41A2-9902-A7ECCE9DBF5D}" type="pres">
      <dgm:prSet presAssocID="{946E8256-E8AA-47FB-B3EB-E6309F64A9B9}" presName="vertOne" presStyleCnt="0"/>
      <dgm:spPr/>
    </dgm:pt>
    <dgm:pt modelId="{A1678B41-5679-4735-8B5B-E7A84C5B1FED}" type="pres">
      <dgm:prSet presAssocID="{946E8256-E8AA-47FB-B3EB-E6309F64A9B9}" presName="txOne" presStyleLbl="node0" presStyleIdx="0" presStyleCnt="1" custScaleY="98306" custLinFactNeighborY="718">
        <dgm:presLayoutVars>
          <dgm:chPref val="3"/>
        </dgm:presLayoutVars>
      </dgm:prSet>
      <dgm:spPr/>
    </dgm:pt>
    <dgm:pt modelId="{7BCC7108-E911-403B-8E0E-D946B6C02ADA}" type="pres">
      <dgm:prSet presAssocID="{946E8256-E8AA-47FB-B3EB-E6309F64A9B9}" presName="horzOne" presStyleCnt="0"/>
      <dgm:spPr/>
    </dgm:pt>
  </dgm:ptLst>
  <dgm:cxnLst>
    <dgm:cxn modelId="{2A5AFBB6-F698-49A9-B23C-C2FC2BEB5166}" type="presOf" srcId="{284235B1-80D8-4063-8AA4-72C7FADD8279}" destId="{3F6F821C-0AA3-43B4-9BA4-26EA7A26AA71}" srcOrd="0" destOrd="0" presId="urn:microsoft.com/office/officeart/2005/8/layout/architecture"/>
    <dgm:cxn modelId="{536AA9E4-1619-4A30-8F5C-BBBBF3BC8ED1}" srcId="{284235B1-80D8-4063-8AA4-72C7FADD8279}" destId="{946E8256-E8AA-47FB-B3EB-E6309F64A9B9}" srcOrd="0" destOrd="0" parTransId="{C8F1DC82-41AC-4F57-8A47-BF7D6AAD0147}" sibTransId="{684F7D95-DE17-4A55-8833-75610CAA1719}"/>
    <dgm:cxn modelId="{59BE3AEB-FB08-4FC0-9458-3D7257AA0892}" type="presOf" srcId="{946E8256-E8AA-47FB-B3EB-E6309F64A9B9}" destId="{A1678B41-5679-4735-8B5B-E7A84C5B1FED}" srcOrd="0" destOrd="0" presId="urn:microsoft.com/office/officeart/2005/8/layout/architecture"/>
    <dgm:cxn modelId="{9ABF7D36-ECEC-4D89-AA00-61AF3BFACCFF}" type="presParOf" srcId="{3F6F821C-0AA3-43B4-9BA4-26EA7A26AA71}" destId="{53660D53-F413-41A2-9902-A7ECCE9DBF5D}" srcOrd="0" destOrd="0" presId="urn:microsoft.com/office/officeart/2005/8/layout/architecture"/>
    <dgm:cxn modelId="{09DA6B2A-8C05-4990-9D5A-EB8C77748648}" type="presParOf" srcId="{53660D53-F413-41A2-9902-A7ECCE9DBF5D}" destId="{A1678B41-5679-4735-8B5B-E7A84C5B1FED}" srcOrd="0" destOrd="0" presId="urn:microsoft.com/office/officeart/2005/8/layout/architecture"/>
    <dgm:cxn modelId="{58E4855C-431B-4E23-B38E-E52E9BB2D5EC}" type="presParOf" srcId="{53660D53-F413-41A2-9902-A7ECCE9DBF5D}" destId="{7BCC7108-E911-403B-8E0E-D946B6C02ADA}" srcOrd="1" destOrd="0" presId="urn:microsoft.com/office/officeart/2005/8/layout/architecture"/>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EF0D0-487A-4C3B-98FF-F015E59A90E0}">
      <dsp:nvSpPr>
        <dsp:cNvPr id="0" name=""/>
        <dsp:cNvSpPr/>
      </dsp:nvSpPr>
      <dsp:spPr>
        <a:xfrm>
          <a:off x="0" y="0"/>
          <a:ext cx="2607377" cy="27679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N" sz="1300" kern="1200" dirty="0"/>
            <a:t>With over 10 years of experience, Manish specializes in the Industrial Automation, optimizing efficiency, and ensuring seamless execution of business operations. His strong background in Biomass Processing, Densification, and Supply Chain Management enables him to oversee cross-functional teams, drive operational excellence, and implement strategies that enhance productivity</a:t>
          </a:r>
          <a:r>
            <a:rPr lang="en-US" sz="1300" kern="1200" dirty="0"/>
            <a:t>.</a:t>
          </a:r>
          <a:endParaRPr lang="en-IN" sz="1300" kern="1200" dirty="0"/>
        </a:p>
      </dsp:txBody>
      <dsp:txXfrm>
        <a:off x="76367" y="76367"/>
        <a:ext cx="2454643" cy="26152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607AE-6630-4113-A304-CDD5C438F84B}">
      <dsp:nvSpPr>
        <dsp:cNvPr id="0" name=""/>
        <dsp:cNvSpPr/>
      </dsp:nvSpPr>
      <dsp:spPr>
        <a:xfrm>
          <a:off x="0" y="0"/>
          <a:ext cx="2493507" cy="27679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 renowned expert with 15+ years of experience in decarbonization, boiler transition from fossil fuels to Green Fuels, Biomass (</a:t>
          </a:r>
          <a:r>
            <a:rPr lang="en-US" sz="1300" kern="1200" dirty="0" err="1"/>
            <a:t>Agro</a:t>
          </a:r>
          <a:r>
            <a:rPr lang="en-US" sz="1300" kern="1200" dirty="0"/>
            <a:t>-Residue) Aggregation, effective storage, year-round biomass availability, supply chain management, and sustainability. He recently expanded his expertise by completing an Executive MBA from IIM Lucknow</a:t>
          </a:r>
          <a:endParaRPr lang="en-IN" sz="1300" kern="1200" dirty="0"/>
        </a:p>
      </dsp:txBody>
      <dsp:txXfrm>
        <a:off x="73032" y="73032"/>
        <a:ext cx="2347443" cy="26219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59B0B-E650-49A4-9B6B-AA69C8FD279A}">
      <dsp:nvSpPr>
        <dsp:cNvPr id="0" name=""/>
        <dsp:cNvSpPr/>
      </dsp:nvSpPr>
      <dsp:spPr>
        <a:xfrm>
          <a:off x="0" y="0"/>
          <a:ext cx="2457722" cy="27679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Amrit Khater has 15+ years of experience in the Bio-Energy sector, specializing in Biomass Processing Solutions. A second-generation entrepreneur and an alumnus of IIM, Bangalore, he pioneered in developing India’s first fully integrated Automated Fuel Processing Systems. With expertise in briquette/pellet machines and waste-to-fuel technologies, Amrit has worked with leading corporates to provide Techno-Commercially Viable Solutions for crucial issues like Paddy Straw crop burning.</a:t>
          </a:r>
          <a:endParaRPr lang="en-IN" sz="1200" kern="1200" dirty="0"/>
        </a:p>
      </dsp:txBody>
      <dsp:txXfrm>
        <a:off x="71984" y="71984"/>
        <a:ext cx="2313754" cy="26240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78B41-5679-4735-8B5B-E7A84C5B1FED}">
      <dsp:nvSpPr>
        <dsp:cNvPr id="0" name=""/>
        <dsp:cNvSpPr/>
      </dsp:nvSpPr>
      <dsp:spPr>
        <a:xfrm>
          <a:off x="0" y="44007"/>
          <a:ext cx="2634276" cy="27643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 distinguished thought leader and domain expert in the fields of Bio-Energy, Geopolitics, and Security, Col. Rohit has an illustrious career spanning the Indian Armed Forces and the renewable energy sector. Currently serving as the Co-Chairperson of the Biomass Global Associates Forum and Expert Adviser to leading Bio-Energy organizations, Col. Rohit plays a pivotal role in policy advocacy for the </a:t>
          </a:r>
          <a:r>
            <a:rPr lang="en-US" sz="1200" kern="1200" dirty="0" err="1"/>
            <a:t>GoI</a:t>
          </a:r>
          <a:r>
            <a:rPr lang="en-US" sz="1200" kern="1200" dirty="0"/>
            <a:t>, leadership discussions, and global energy transition dialogues.</a:t>
          </a:r>
          <a:endParaRPr lang="en-IN" sz="1200" kern="1200" dirty="0"/>
        </a:p>
      </dsp:txBody>
      <dsp:txXfrm>
        <a:off x="77155" y="121162"/>
        <a:ext cx="2479966" cy="2610047"/>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BBF43-71F6-AD6A-6E9D-A3C0919959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826C678-E350-325D-5195-35E8CC1E65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48A6D8D-0474-4E73-0B40-417F9A05AC41}"/>
              </a:ext>
            </a:extLst>
          </p:cNvPr>
          <p:cNvSpPr>
            <a:spLocks noGrp="1"/>
          </p:cNvSpPr>
          <p:nvPr>
            <p:ph type="dt" sz="half" idx="10"/>
          </p:nvPr>
        </p:nvSpPr>
        <p:spPr/>
        <p:txBody>
          <a:bodyPr/>
          <a:lstStyle/>
          <a:p>
            <a:fld id="{51564690-169B-40AF-8FF7-70FB40462805}" type="datetimeFigureOut">
              <a:rPr lang="en-IN" smtClean="0"/>
              <a:t>26-03-2025</a:t>
            </a:fld>
            <a:endParaRPr lang="en-IN"/>
          </a:p>
        </p:txBody>
      </p:sp>
      <p:sp>
        <p:nvSpPr>
          <p:cNvPr id="5" name="Footer Placeholder 4">
            <a:extLst>
              <a:ext uri="{FF2B5EF4-FFF2-40B4-BE49-F238E27FC236}">
                <a16:creationId xmlns:a16="http://schemas.microsoft.com/office/drawing/2014/main" id="{8AE237D6-D3DB-43AB-D682-ED19DE21708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F2525DB-9940-8F34-3DC8-A544124E29FD}"/>
              </a:ext>
            </a:extLst>
          </p:cNvPr>
          <p:cNvSpPr>
            <a:spLocks noGrp="1"/>
          </p:cNvSpPr>
          <p:nvPr>
            <p:ph type="sldNum" sz="quarter" idx="12"/>
          </p:nvPr>
        </p:nvSpPr>
        <p:spPr/>
        <p:txBody>
          <a:bodyPr/>
          <a:lstStyle/>
          <a:p>
            <a:fld id="{DBB64DCB-4A5A-490B-B81E-FF214AE4DC36}" type="slidenum">
              <a:rPr lang="en-IN" smtClean="0"/>
              <a:t>‹#›</a:t>
            </a:fld>
            <a:endParaRPr lang="en-IN"/>
          </a:p>
        </p:txBody>
      </p:sp>
      <p:pic>
        <p:nvPicPr>
          <p:cNvPr id="7" name="Picture 6">
            <a:extLst>
              <a:ext uri="{FF2B5EF4-FFF2-40B4-BE49-F238E27FC236}">
                <a16:creationId xmlns:a16="http://schemas.microsoft.com/office/drawing/2014/main" id="{1FEB58DC-9EB5-628C-4EE4-B64BFE41DAA0}"/>
              </a:ext>
            </a:extLst>
          </p:cNvPr>
          <p:cNvPicPr>
            <a:picLocks noChangeAspect="1"/>
          </p:cNvPicPr>
          <p:nvPr userDrawn="1"/>
        </p:nvPicPr>
        <p:blipFill>
          <a:blip r:embed="rId2">
            <a:extLst>
              <a:ext uri="{28A0092B-C50C-407E-A947-70E740481C1C}">
                <a14:useLocalDpi xmlns:a14="http://schemas.microsoft.com/office/drawing/2010/main" val="0"/>
              </a:ext>
            </a:extLst>
          </a:blip>
          <a:srcRect r="2871"/>
          <a:stretch/>
        </p:blipFill>
        <p:spPr>
          <a:xfrm>
            <a:off x="9367710" y="23813"/>
            <a:ext cx="2743201" cy="783299"/>
          </a:xfrm>
          <a:prstGeom prst="rect">
            <a:avLst/>
          </a:prstGeom>
        </p:spPr>
      </p:pic>
    </p:spTree>
    <p:extLst>
      <p:ext uri="{BB962C8B-B14F-4D97-AF65-F5344CB8AC3E}">
        <p14:creationId xmlns:p14="http://schemas.microsoft.com/office/powerpoint/2010/main" val="1188035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3B0B21BB-90F5-B0A6-ED1F-9CF3FA6B87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CA20A84-70B4-6216-144D-13CAC52F22BB}"/>
              </a:ext>
            </a:extLst>
          </p:cNvPr>
          <p:cNvSpPr>
            <a:spLocks noGrp="1"/>
          </p:cNvSpPr>
          <p:nvPr>
            <p:ph type="dt" sz="half" idx="10"/>
          </p:nvPr>
        </p:nvSpPr>
        <p:spPr/>
        <p:txBody>
          <a:bodyPr/>
          <a:lstStyle/>
          <a:p>
            <a:fld id="{51564690-169B-40AF-8FF7-70FB40462805}" type="datetimeFigureOut">
              <a:rPr lang="en-IN" smtClean="0"/>
              <a:t>26-03-2025</a:t>
            </a:fld>
            <a:endParaRPr lang="en-IN"/>
          </a:p>
        </p:txBody>
      </p:sp>
      <p:sp>
        <p:nvSpPr>
          <p:cNvPr id="5" name="Footer Placeholder 4">
            <a:extLst>
              <a:ext uri="{FF2B5EF4-FFF2-40B4-BE49-F238E27FC236}">
                <a16:creationId xmlns:a16="http://schemas.microsoft.com/office/drawing/2014/main" id="{1F6DD85D-65EB-EF18-A284-FA1C9E4AFE3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7051F9D-40EA-F2D3-4E6E-EF6A6955335D}"/>
              </a:ext>
            </a:extLst>
          </p:cNvPr>
          <p:cNvSpPr>
            <a:spLocks noGrp="1"/>
          </p:cNvSpPr>
          <p:nvPr>
            <p:ph type="sldNum" sz="quarter" idx="12"/>
          </p:nvPr>
        </p:nvSpPr>
        <p:spPr/>
        <p:txBody>
          <a:bodyPr/>
          <a:lstStyle/>
          <a:p>
            <a:fld id="{DBB64DCB-4A5A-490B-B81E-FF214AE4DC36}" type="slidenum">
              <a:rPr lang="en-IN" smtClean="0"/>
              <a:t>‹#›</a:t>
            </a:fld>
            <a:endParaRPr lang="en-IN"/>
          </a:p>
        </p:txBody>
      </p:sp>
      <p:pic>
        <p:nvPicPr>
          <p:cNvPr id="7" name="Picture 6">
            <a:extLst>
              <a:ext uri="{FF2B5EF4-FFF2-40B4-BE49-F238E27FC236}">
                <a16:creationId xmlns:a16="http://schemas.microsoft.com/office/drawing/2014/main" id="{971532A2-A8C3-E2AA-2AB4-0AAC895ED7F4}"/>
              </a:ext>
            </a:extLst>
          </p:cNvPr>
          <p:cNvPicPr>
            <a:picLocks noChangeAspect="1"/>
          </p:cNvPicPr>
          <p:nvPr userDrawn="1"/>
        </p:nvPicPr>
        <p:blipFill>
          <a:blip r:embed="rId2">
            <a:extLst>
              <a:ext uri="{28A0092B-C50C-407E-A947-70E740481C1C}">
                <a14:useLocalDpi xmlns:a14="http://schemas.microsoft.com/office/drawing/2010/main" val="0"/>
              </a:ext>
            </a:extLst>
          </a:blip>
          <a:srcRect r="2871"/>
          <a:stretch/>
        </p:blipFill>
        <p:spPr>
          <a:xfrm>
            <a:off x="9367710" y="23813"/>
            <a:ext cx="2743201" cy="783299"/>
          </a:xfrm>
          <a:prstGeom prst="rect">
            <a:avLst/>
          </a:prstGeom>
        </p:spPr>
      </p:pic>
      <p:sp>
        <p:nvSpPr>
          <p:cNvPr id="8" name="Title 1">
            <a:extLst>
              <a:ext uri="{FF2B5EF4-FFF2-40B4-BE49-F238E27FC236}">
                <a16:creationId xmlns:a16="http://schemas.microsoft.com/office/drawing/2014/main" id="{8E14EE92-D93D-C832-E0AA-188B2889DD93}"/>
              </a:ext>
            </a:extLst>
          </p:cNvPr>
          <p:cNvSpPr>
            <a:spLocks noGrp="1"/>
          </p:cNvSpPr>
          <p:nvPr>
            <p:ph type="title"/>
          </p:nvPr>
        </p:nvSpPr>
        <p:spPr>
          <a:xfrm>
            <a:off x="-1" y="0"/>
            <a:ext cx="9413271" cy="1250989"/>
          </a:xfrm>
          <a:solidFill>
            <a:schemeClr val="accent6">
              <a:lumMod val="75000"/>
            </a:schemeClr>
          </a:solidFill>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IN" dirty="0"/>
          </a:p>
        </p:txBody>
      </p:sp>
    </p:spTree>
    <p:extLst>
      <p:ext uri="{BB962C8B-B14F-4D97-AF65-F5344CB8AC3E}">
        <p14:creationId xmlns:p14="http://schemas.microsoft.com/office/powerpoint/2010/main" val="1783338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E01BE2-E0F2-11F2-E034-4788B67630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508985E-D74E-07A9-8D75-5C3131DDC8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26ADCAB-DD0E-E080-7072-1E74A8F28C61}"/>
              </a:ext>
            </a:extLst>
          </p:cNvPr>
          <p:cNvSpPr>
            <a:spLocks noGrp="1"/>
          </p:cNvSpPr>
          <p:nvPr>
            <p:ph type="dt" sz="half" idx="10"/>
          </p:nvPr>
        </p:nvSpPr>
        <p:spPr/>
        <p:txBody>
          <a:bodyPr/>
          <a:lstStyle/>
          <a:p>
            <a:fld id="{51564690-169B-40AF-8FF7-70FB40462805}" type="datetimeFigureOut">
              <a:rPr lang="en-IN" smtClean="0"/>
              <a:t>26-03-2025</a:t>
            </a:fld>
            <a:endParaRPr lang="en-IN"/>
          </a:p>
        </p:txBody>
      </p:sp>
      <p:sp>
        <p:nvSpPr>
          <p:cNvPr id="5" name="Footer Placeholder 4">
            <a:extLst>
              <a:ext uri="{FF2B5EF4-FFF2-40B4-BE49-F238E27FC236}">
                <a16:creationId xmlns:a16="http://schemas.microsoft.com/office/drawing/2014/main" id="{0E6F44A5-ECAC-91E0-5F86-F5A9C95DA65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2541225-31C6-4D0B-3B9E-4E3A35278C8B}"/>
              </a:ext>
            </a:extLst>
          </p:cNvPr>
          <p:cNvSpPr>
            <a:spLocks noGrp="1"/>
          </p:cNvSpPr>
          <p:nvPr>
            <p:ph type="sldNum" sz="quarter" idx="12"/>
          </p:nvPr>
        </p:nvSpPr>
        <p:spPr/>
        <p:txBody>
          <a:bodyPr/>
          <a:lstStyle/>
          <a:p>
            <a:fld id="{DBB64DCB-4A5A-490B-B81E-FF214AE4DC36}" type="slidenum">
              <a:rPr lang="en-IN" smtClean="0"/>
              <a:t>‹#›</a:t>
            </a:fld>
            <a:endParaRPr lang="en-IN"/>
          </a:p>
        </p:txBody>
      </p:sp>
      <p:pic>
        <p:nvPicPr>
          <p:cNvPr id="7" name="Picture 6">
            <a:extLst>
              <a:ext uri="{FF2B5EF4-FFF2-40B4-BE49-F238E27FC236}">
                <a16:creationId xmlns:a16="http://schemas.microsoft.com/office/drawing/2014/main" id="{0F737B68-86EA-D0CD-0B85-E0952503EEBA}"/>
              </a:ext>
            </a:extLst>
          </p:cNvPr>
          <p:cNvPicPr>
            <a:picLocks noChangeAspect="1"/>
          </p:cNvPicPr>
          <p:nvPr userDrawn="1"/>
        </p:nvPicPr>
        <p:blipFill>
          <a:blip r:embed="rId2">
            <a:extLst>
              <a:ext uri="{28A0092B-C50C-407E-A947-70E740481C1C}">
                <a14:useLocalDpi xmlns:a14="http://schemas.microsoft.com/office/drawing/2010/main" val="0"/>
              </a:ext>
            </a:extLst>
          </a:blip>
          <a:srcRect r="2871"/>
          <a:stretch/>
        </p:blipFill>
        <p:spPr>
          <a:xfrm>
            <a:off x="9367710" y="23813"/>
            <a:ext cx="2743201" cy="783299"/>
          </a:xfrm>
          <a:prstGeom prst="rect">
            <a:avLst/>
          </a:prstGeom>
        </p:spPr>
      </p:pic>
    </p:spTree>
    <p:extLst>
      <p:ext uri="{BB962C8B-B14F-4D97-AF65-F5344CB8AC3E}">
        <p14:creationId xmlns:p14="http://schemas.microsoft.com/office/powerpoint/2010/main" val="4265671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611033-CE0E-A886-AB84-1380B8689F4C}"/>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AB739DD-A9E1-EC9B-3BED-863B78054048}"/>
              </a:ext>
            </a:extLst>
          </p:cNvPr>
          <p:cNvSpPr>
            <a:spLocks noGrp="1"/>
          </p:cNvSpPr>
          <p:nvPr>
            <p:ph type="dt" sz="half" idx="10"/>
          </p:nvPr>
        </p:nvSpPr>
        <p:spPr/>
        <p:txBody>
          <a:bodyPr/>
          <a:lstStyle/>
          <a:p>
            <a:fld id="{51564690-169B-40AF-8FF7-70FB40462805}" type="datetimeFigureOut">
              <a:rPr lang="en-IN" smtClean="0"/>
              <a:t>26-03-2025</a:t>
            </a:fld>
            <a:endParaRPr lang="en-IN"/>
          </a:p>
        </p:txBody>
      </p:sp>
      <p:sp>
        <p:nvSpPr>
          <p:cNvPr id="5" name="Footer Placeholder 4">
            <a:extLst>
              <a:ext uri="{FF2B5EF4-FFF2-40B4-BE49-F238E27FC236}">
                <a16:creationId xmlns:a16="http://schemas.microsoft.com/office/drawing/2014/main" id="{61C3763D-B15B-9D64-688A-85533E304D1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AA8073F-1986-2B31-0CC0-9A04DDD03D4B}"/>
              </a:ext>
            </a:extLst>
          </p:cNvPr>
          <p:cNvSpPr>
            <a:spLocks noGrp="1"/>
          </p:cNvSpPr>
          <p:nvPr>
            <p:ph type="sldNum" sz="quarter" idx="12"/>
          </p:nvPr>
        </p:nvSpPr>
        <p:spPr/>
        <p:txBody>
          <a:bodyPr/>
          <a:lstStyle/>
          <a:p>
            <a:fld id="{DBB64DCB-4A5A-490B-B81E-FF214AE4DC36}" type="slidenum">
              <a:rPr lang="en-IN" smtClean="0"/>
              <a:t>‹#›</a:t>
            </a:fld>
            <a:endParaRPr lang="en-IN"/>
          </a:p>
        </p:txBody>
      </p:sp>
      <p:pic>
        <p:nvPicPr>
          <p:cNvPr id="7" name="Picture 6">
            <a:extLst>
              <a:ext uri="{FF2B5EF4-FFF2-40B4-BE49-F238E27FC236}">
                <a16:creationId xmlns:a16="http://schemas.microsoft.com/office/drawing/2014/main" id="{D3375E22-1CEF-79D0-E997-EABE1CC68688}"/>
              </a:ext>
            </a:extLst>
          </p:cNvPr>
          <p:cNvPicPr>
            <a:picLocks noChangeAspect="1"/>
          </p:cNvPicPr>
          <p:nvPr userDrawn="1"/>
        </p:nvPicPr>
        <p:blipFill>
          <a:blip r:embed="rId2">
            <a:extLst>
              <a:ext uri="{28A0092B-C50C-407E-A947-70E740481C1C}">
                <a14:useLocalDpi xmlns:a14="http://schemas.microsoft.com/office/drawing/2010/main" val="0"/>
              </a:ext>
            </a:extLst>
          </a:blip>
          <a:srcRect r="2871"/>
          <a:stretch/>
        </p:blipFill>
        <p:spPr>
          <a:xfrm>
            <a:off x="9367710" y="23813"/>
            <a:ext cx="2743201" cy="783299"/>
          </a:xfrm>
          <a:prstGeom prst="rect">
            <a:avLst/>
          </a:prstGeom>
        </p:spPr>
      </p:pic>
      <p:sp>
        <p:nvSpPr>
          <p:cNvPr id="9" name="Title 1">
            <a:extLst>
              <a:ext uri="{FF2B5EF4-FFF2-40B4-BE49-F238E27FC236}">
                <a16:creationId xmlns:a16="http://schemas.microsoft.com/office/drawing/2014/main" id="{11EBF7D8-F021-2BDD-F3F2-BA79513E414B}"/>
              </a:ext>
            </a:extLst>
          </p:cNvPr>
          <p:cNvSpPr txBox="1">
            <a:spLocks/>
          </p:cNvSpPr>
          <p:nvPr userDrawn="1"/>
        </p:nvSpPr>
        <p:spPr>
          <a:xfrm>
            <a:off x="-1" y="0"/>
            <a:ext cx="9413271" cy="1250989"/>
          </a:xfrm>
          <a:prstGeom prst="rect">
            <a:avLst/>
          </a:prstGeom>
          <a:solidFill>
            <a:schemeClr val="accent6">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endParaRPr lang="en-IN" dirty="0"/>
          </a:p>
        </p:txBody>
      </p:sp>
    </p:spTree>
    <p:extLst>
      <p:ext uri="{BB962C8B-B14F-4D97-AF65-F5344CB8AC3E}">
        <p14:creationId xmlns:p14="http://schemas.microsoft.com/office/powerpoint/2010/main" val="2606660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CFB06-AB2B-FFE1-AD59-F5D7507D78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3FA6C34-3CEE-6654-ECDE-0AF09EEB69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9D66F8-0D6B-DF14-716F-B63461B689D4}"/>
              </a:ext>
            </a:extLst>
          </p:cNvPr>
          <p:cNvSpPr>
            <a:spLocks noGrp="1"/>
          </p:cNvSpPr>
          <p:nvPr>
            <p:ph type="dt" sz="half" idx="10"/>
          </p:nvPr>
        </p:nvSpPr>
        <p:spPr/>
        <p:txBody>
          <a:bodyPr/>
          <a:lstStyle/>
          <a:p>
            <a:fld id="{51564690-169B-40AF-8FF7-70FB40462805}" type="datetimeFigureOut">
              <a:rPr lang="en-IN" smtClean="0"/>
              <a:t>26-03-2025</a:t>
            </a:fld>
            <a:endParaRPr lang="en-IN"/>
          </a:p>
        </p:txBody>
      </p:sp>
      <p:sp>
        <p:nvSpPr>
          <p:cNvPr id="5" name="Footer Placeholder 4">
            <a:extLst>
              <a:ext uri="{FF2B5EF4-FFF2-40B4-BE49-F238E27FC236}">
                <a16:creationId xmlns:a16="http://schemas.microsoft.com/office/drawing/2014/main" id="{9818E228-A446-6AB0-88D9-313CAAB70FB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C3B0957-510C-F936-3B63-BB8A60C3F264}"/>
              </a:ext>
            </a:extLst>
          </p:cNvPr>
          <p:cNvSpPr>
            <a:spLocks noGrp="1"/>
          </p:cNvSpPr>
          <p:nvPr>
            <p:ph type="sldNum" sz="quarter" idx="12"/>
          </p:nvPr>
        </p:nvSpPr>
        <p:spPr/>
        <p:txBody>
          <a:bodyPr/>
          <a:lstStyle/>
          <a:p>
            <a:fld id="{DBB64DCB-4A5A-490B-B81E-FF214AE4DC36}" type="slidenum">
              <a:rPr lang="en-IN" smtClean="0"/>
              <a:t>‹#›</a:t>
            </a:fld>
            <a:endParaRPr lang="en-IN"/>
          </a:p>
        </p:txBody>
      </p:sp>
      <p:pic>
        <p:nvPicPr>
          <p:cNvPr id="7" name="Picture 6">
            <a:extLst>
              <a:ext uri="{FF2B5EF4-FFF2-40B4-BE49-F238E27FC236}">
                <a16:creationId xmlns:a16="http://schemas.microsoft.com/office/drawing/2014/main" id="{677DC4EE-B852-F48E-9149-49C9F5A09AA2}"/>
              </a:ext>
            </a:extLst>
          </p:cNvPr>
          <p:cNvPicPr>
            <a:picLocks noChangeAspect="1"/>
          </p:cNvPicPr>
          <p:nvPr userDrawn="1"/>
        </p:nvPicPr>
        <p:blipFill>
          <a:blip r:embed="rId2">
            <a:extLst>
              <a:ext uri="{28A0092B-C50C-407E-A947-70E740481C1C}">
                <a14:useLocalDpi xmlns:a14="http://schemas.microsoft.com/office/drawing/2010/main" val="0"/>
              </a:ext>
            </a:extLst>
          </a:blip>
          <a:srcRect r="2871"/>
          <a:stretch/>
        </p:blipFill>
        <p:spPr>
          <a:xfrm>
            <a:off x="9367710" y="23813"/>
            <a:ext cx="2743201" cy="783299"/>
          </a:xfrm>
          <a:prstGeom prst="rect">
            <a:avLst/>
          </a:prstGeom>
        </p:spPr>
      </p:pic>
      <p:sp>
        <p:nvSpPr>
          <p:cNvPr id="8" name="Title 1">
            <a:extLst>
              <a:ext uri="{FF2B5EF4-FFF2-40B4-BE49-F238E27FC236}">
                <a16:creationId xmlns:a16="http://schemas.microsoft.com/office/drawing/2014/main" id="{272FCF21-AA63-F6D8-3CAC-4E811600AA1E}"/>
              </a:ext>
            </a:extLst>
          </p:cNvPr>
          <p:cNvSpPr txBox="1">
            <a:spLocks/>
          </p:cNvSpPr>
          <p:nvPr userDrawn="1"/>
        </p:nvSpPr>
        <p:spPr>
          <a:xfrm>
            <a:off x="-1" y="0"/>
            <a:ext cx="9413271" cy="1250989"/>
          </a:xfrm>
          <a:prstGeom prst="rect">
            <a:avLst/>
          </a:prstGeom>
          <a:solidFill>
            <a:schemeClr val="accent6">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a:t>Click to edit Master title style</a:t>
            </a:r>
            <a:endParaRPr lang="en-IN" dirty="0"/>
          </a:p>
        </p:txBody>
      </p:sp>
    </p:spTree>
    <p:extLst>
      <p:ext uri="{BB962C8B-B14F-4D97-AF65-F5344CB8AC3E}">
        <p14:creationId xmlns:p14="http://schemas.microsoft.com/office/powerpoint/2010/main" val="802277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F8F44-7A8C-D574-012B-D2F81303E66D}"/>
              </a:ext>
            </a:extLst>
          </p:cNvPr>
          <p:cNvSpPr>
            <a:spLocks noGrp="1"/>
          </p:cNvSpPr>
          <p:nvPr>
            <p:ph type="title"/>
          </p:nvPr>
        </p:nvSpPr>
        <p:spPr>
          <a:xfrm>
            <a:off x="-1" y="0"/>
            <a:ext cx="9413271" cy="1250989"/>
          </a:xfrm>
          <a:solidFill>
            <a:schemeClr val="accent6">
              <a:lumMod val="75000"/>
            </a:schemeClr>
          </a:solidFill>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IN" dirty="0"/>
          </a:p>
        </p:txBody>
      </p:sp>
      <p:sp>
        <p:nvSpPr>
          <p:cNvPr id="3" name="Content Placeholder 2">
            <a:extLst>
              <a:ext uri="{FF2B5EF4-FFF2-40B4-BE49-F238E27FC236}">
                <a16:creationId xmlns:a16="http://schemas.microsoft.com/office/drawing/2014/main" id="{62FF0510-CDDA-EBD4-412B-663DD60E8A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9C9CF6F-8DE5-AC4D-3AF6-BF50CB849D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E785877-41DA-D15B-D19A-7B19C19DCB46}"/>
              </a:ext>
            </a:extLst>
          </p:cNvPr>
          <p:cNvSpPr>
            <a:spLocks noGrp="1"/>
          </p:cNvSpPr>
          <p:nvPr>
            <p:ph type="dt" sz="half" idx="10"/>
          </p:nvPr>
        </p:nvSpPr>
        <p:spPr/>
        <p:txBody>
          <a:bodyPr/>
          <a:lstStyle/>
          <a:p>
            <a:fld id="{51564690-169B-40AF-8FF7-70FB40462805}" type="datetimeFigureOut">
              <a:rPr lang="en-IN" smtClean="0"/>
              <a:t>26-03-2025</a:t>
            </a:fld>
            <a:endParaRPr lang="en-IN"/>
          </a:p>
        </p:txBody>
      </p:sp>
      <p:sp>
        <p:nvSpPr>
          <p:cNvPr id="6" name="Footer Placeholder 5">
            <a:extLst>
              <a:ext uri="{FF2B5EF4-FFF2-40B4-BE49-F238E27FC236}">
                <a16:creationId xmlns:a16="http://schemas.microsoft.com/office/drawing/2014/main" id="{8577C773-0C95-47E1-524A-2081B1CA5DD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A7277D4-CFEC-1C2E-D69E-64B95021A690}"/>
              </a:ext>
            </a:extLst>
          </p:cNvPr>
          <p:cNvSpPr>
            <a:spLocks noGrp="1"/>
          </p:cNvSpPr>
          <p:nvPr>
            <p:ph type="sldNum" sz="quarter" idx="12"/>
          </p:nvPr>
        </p:nvSpPr>
        <p:spPr/>
        <p:txBody>
          <a:bodyPr/>
          <a:lstStyle/>
          <a:p>
            <a:fld id="{DBB64DCB-4A5A-490B-B81E-FF214AE4DC36}" type="slidenum">
              <a:rPr lang="en-IN" smtClean="0"/>
              <a:t>‹#›</a:t>
            </a:fld>
            <a:endParaRPr lang="en-IN"/>
          </a:p>
        </p:txBody>
      </p:sp>
      <p:pic>
        <p:nvPicPr>
          <p:cNvPr id="8" name="Picture 7">
            <a:extLst>
              <a:ext uri="{FF2B5EF4-FFF2-40B4-BE49-F238E27FC236}">
                <a16:creationId xmlns:a16="http://schemas.microsoft.com/office/drawing/2014/main" id="{E688CEF4-1A7E-E27B-353A-D1403D3F5B96}"/>
              </a:ext>
            </a:extLst>
          </p:cNvPr>
          <p:cNvPicPr>
            <a:picLocks noChangeAspect="1"/>
          </p:cNvPicPr>
          <p:nvPr userDrawn="1"/>
        </p:nvPicPr>
        <p:blipFill>
          <a:blip r:embed="rId2">
            <a:extLst>
              <a:ext uri="{28A0092B-C50C-407E-A947-70E740481C1C}">
                <a14:useLocalDpi xmlns:a14="http://schemas.microsoft.com/office/drawing/2010/main" val="0"/>
              </a:ext>
            </a:extLst>
          </a:blip>
          <a:srcRect r="2871"/>
          <a:stretch/>
        </p:blipFill>
        <p:spPr>
          <a:xfrm>
            <a:off x="9367710" y="23813"/>
            <a:ext cx="2743201" cy="783299"/>
          </a:xfrm>
          <a:prstGeom prst="rect">
            <a:avLst/>
          </a:prstGeom>
        </p:spPr>
      </p:pic>
    </p:spTree>
    <p:extLst>
      <p:ext uri="{BB962C8B-B14F-4D97-AF65-F5344CB8AC3E}">
        <p14:creationId xmlns:p14="http://schemas.microsoft.com/office/powerpoint/2010/main" val="2377880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36060A-FC9C-9B52-3240-A59C4F9AB555}"/>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1968042-040C-82D2-F7D1-408F56B199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03286CE-BC49-9DBF-F0F5-DF1A484DBEB6}"/>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850B80-8023-2774-2CD5-7183BC121E1E}"/>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Date Placeholder 6">
            <a:extLst>
              <a:ext uri="{FF2B5EF4-FFF2-40B4-BE49-F238E27FC236}">
                <a16:creationId xmlns:a16="http://schemas.microsoft.com/office/drawing/2014/main" id="{516A3F51-3B97-477B-BE05-6A213E301757}"/>
              </a:ext>
            </a:extLst>
          </p:cNvPr>
          <p:cNvSpPr>
            <a:spLocks noGrp="1"/>
          </p:cNvSpPr>
          <p:nvPr>
            <p:ph type="dt" sz="half" idx="10"/>
          </p:nvPr>
        </p:nvSpPr>
        <p:spPr/>
        <p:txBody>
          <a:bodyPr/>
          <a:lstStyle/>
          <a:p>
            <a:fld id="{51564690-169B-40AF-8FF7-70FB40462805}" type="datetimeFigureOut">
              <a:rPr lang="en-IN" smtClean="0"/>
              <a:t>26-03-2025</a:t>
            </a:fld>
            <a:endParaRPr lang="en-IN"/>
          </a:p>
        </p:txBody>
      </p:sp>
      <p:sp>
        <p:nvSpPr>
          <p:cNvPr id="8" name="Footer Placeholder 7">
            <a:extLst>
              <a:ext uri="{FF2B5EF4-FFF2-40B4-BE49-F238E27FC236}">
                <a16:creationId xmlns:a16="http://schemas.microsoft.com/office/drawing/2014/main" id="{E31FB3A0-E0A3-EF6E-F3C5-0FC9F73DBA9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7B54B496-ED51-1893-3BE1-6327120AE043}"/>
              </a:ext>
            </a:extLst>
          </p:cNvPr>
          <p:cNvSpPr>
            <a:spLocks noGrp="1"/>
          </p:cNvSpPr>
          <p:nvPr>
            <p:ph type="sldNum" sz="quarter" idx="12"/>
          </p:nvPr>
        </p:nvSpPr>
        <p:spPr/>
        <p:txBody>
          <a:bodyPr/>
          <a:lstStyle/>
          <a:p>
            <a:fld id="{DBB64DCB-4A5A-490B-B81E-FF214AE4DC36}" type="slidenum">
              <a:rPr lang="en-IN" smtClean="0"/>
              <a:t>‹#›</a:t>
            </a:fld>
            <a:endParaRPr lang="en-IN"/>
          </a:p>
        </p:txBody>
      </p:sp>
      <p:pic>
        <p:nvPicPr>
          <p:cNvPr id="10" name="Picture 9">
            <a:extLst>
              <a:ext uri="{FF2B5EF4-FFF2-40B4-BE49-F238E27FC236}">
                <a16:creationId xmlns:a16="http://schemas.microsoft.com/office/drawing/2014/main" id="{10F193C7-9E3D-72FF-900B-A95A9C1F7D4A}"/>
              </a:ext>
            </a:extLst>
          </p:cNvPr>
          <p:cNvPicPr>
            <a:picLocks noChangeAspect="1"/>
          </p:cNvPicPr>
          <p:nvPr userDrawn="1"/>
        </p:nvPicPr>
        <p:blipFill>
          <a:blip r:embed="rId2">
            <a:extLst>
              <a:ext uri="{28A0092B-C50C-407E-A947-70E740481C1C}">
                <a14:useLocalDpi xmlns:a14="http://schemas.microsoft.com/office/drawing/2010/main" val="0"/>
              </a:ext>
            </a:extLst>
          </a:blip>
          <a:srcRect r="2871"/>
          <a:stretch/>
        </p:blipFill>
        <p:spPr>
          <a:xfrm>
            <a:off x="9367710" y="23813"/>
            <a:ext cx="2743201" cy="783299"/>
          </a:xfrm>
          <a:prstGeom prst="rect">
            <a:avLst/>
          </a:prstGeom>
        </p:spPr>
      </p:pic>
      <p:sp>
        <p:nvSpPr>
          <p:cNvPr id="11" name="Title 1">
            <a:extLst>
              <a:ext uri="{FF2B5EF4-FFF2-40B4-BE49-F238E27FC236}">
                <a16:creationId xmlns:a16="http://schemas.microsoft.com/office/drawing/2014/main" id="{3F41009D-D5C8-F09B-8778-B0147530C2BC}"/>
              </a:ext>
            </a:extLst>
          </p:cNvPr>
          <p:cNvSpPr>
            <a:spLocks noGrp="1"/>
          </p:cNvSpPr>
          <p:nvPr>
            <p:ph type="title"/>
          </p:nvPr>
        </p:nvSpPr>
        <p:spPr>
          <a:xfrm>
            <a:off x="-1" y="0"/>
            <a:ext cx="9413271" cy="1250989"/>
          </a:xfrm>
          <a:solidFill>
            <a:schemeClr val="accent6">
              <a:lumMod val="75000"/>
            </a:schemeClr>
          </a:solidFill>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IN" dirty="0"/>
          </a:p>
        </p:txBody>
      </p:sp>
    </p:spTree>
    <p:extLst>
      <p:ext uri="{BB962C8B-B14F-4D97-AF65-F5344CB8AC3E}">
        <p14:creationId xmlns:p14="http://schemas.microsoft.com/office/powerpoint/2010/main" val="194227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1FCA75-836E-3DAA-6A7E-5D9D0D0E2A0C}"/>
              </a:ext>
            </a:extLst>
          </p:cNvPr>
          <p:cNvSpPr>
            <a:spLocks noGrp="1"/>
          </p:cNvSpPr>
          <p:nvPr>
            <p:ph type="dt" sz="half" idx="10"/>
          </p:nvPr>
        </p:nvSpPr>
        <p:spPr/>
        <p:txBody>
          <a:bodyPr/>
          <a:lstStyle/>
          <a:p>
            <a:fld id="{51564690-169B-40AF-8FF7-70FB40462805}" type="datetimeFigureOut">
              <a:rPr lang="en-IN" smtClean="0"/>
              <a:t>26-03-2025</a:t>
            </a:fld>
            <a:endParaRPr lang="en-IN"/>
          </a:p>
        </p:txBody>
      </p:sp>
      <p:sp>
        <p:nvSpPr>
          <p:cNvPr id="4" name="Footer Placeholder 3">
            <a:extLst>
              <a:ext uri="{FF2B5EF4-FFF2-40B4-BE49-F238E27FC236}">
                <a16:creationId xmlns:a16="http://schemas.microsoft.com/office/drawing/2014/main" id="{2C782B5E-2F06-0B25-16F5-2A8E1AEC592F}"/>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247DB489-D747-579A-7FF4-72C103DB0AAB}"/>
              </a:ext>
            </a:extLst>
          </p:cNvPr>
          <p:cNvSpPr>
            <a:spLocks noGrp="1"/>
          </p:cNvSpPr>
          <p:nvPr>
            <p:ph type="sldNum" sz="quarter" idx="12"/>
          </p:nvPr>
        </p:nvSpPr>
        <p:spPr/>
        <p:txBody>
          <a:bodyPr/>
          <a:lstStyle/>
          <a:p>
            <a:fld id="{DBB64DCB-4A5A-490B-B81E-FF214AE4DC36}" type="slidenum">
              <a:rPr lang="en-IN" smtClean="0"/>
              <a:t>‹#›</a:t>
            </a:fld>
            <a:endParaRPr lang="en-IN"/>
          </a:p>
        </p:txBody>
      </p:sp>
      <p:pic>
        <p:nvPicPr>
          <p:cNvPr id="6" name="Picture 5">
            <a:extLst>
              <a:ext uri="{FF2B5EF4-FFF2-40B4-BE49-F238E27FC236}">
                <a16:creationId xmlns:a16="http://schemas.microsoft.com/office/drawing/2014/main" id="{7E01A5DA-DC96-F7B7-5D31-25DFAF5AE93A}"/>
              </a:ext>
            </a:extLst>
          </p:cNvPr>
          <p:cNvPicPr>
            <a:picLocks noChangeAspect="1"/>
          </p:cNvPicPr>
          <p:nvPr userDrawn="1"/>
        </p:nvPicPr>
        <p:blipFill>
          <a:blip r:embed="rId2">
            <a:extLst>
              <a:ext uri="{28A0092B-C50C-407E-A947-70E740481C1C}">
                <a14:useLocalDpi xmlns:a14="http://schemas.microsoft.com/office/drawing/2010/main" val="0"/>
              </a:ext>
            </a:extLst>
          </a:blip>
          <a:srcRect r="2871"/>
          <a:stretch/>
        </p:blipFill>
        <p:spPr>
          <a:xfrm>
            <a:off x="9367710" y="23813"/>
            <a:ext cx="2743201" cy="783299"/>
          </a:xfrm>
          <a:prstGeom prst="rect">
            <a:avLst/>
          </a:prstGeom>
        </p:spPr>
      </p:pic>
      <p:pic>
        <p:nvPicPr>
          <p:cNvPr id="7" name="Picture 6">
            <a:extLst>
              <a:ext uri="{FF2B5EF4-FFF2-40B4-BE49-F238E27FC236}">
                <a16:creationId xmlns:a16="http://schemas.microsoft.com/office/drawing/2014/main" id="{4F915375-69FA-223D-1078-034CD77CFF4C}"/>
              </a:ext>
            </a:extLst>
          </p:cNvPr>
          <p:cNvPicPr>
            <a:picLocks noChangeAspect="1"/>
          </p:cNvPicPr>
          <p:nvPr userDrawn="1"/>
        </p:nvPicPr>
        <p:blipFill>
          <a:blip r:embed="rId2">
            <a:extLst>
              <a:ext uri="{28A0092B-C50C-407E-A947-70E740481C1C}">
                <a14:useLocalDpi xmlns:a14="http://schemas.microsoft.com/office/drawing/2010/main" val="0"/>
              </a:ext>
            </a:extLst>
          </a:blip>
          <a:srcRect r="2871"/>
          <a:stretch/>
        </p:blipFill>
        <p:spPr>
          <a:xfrm>
            <a:off x="9520110" y="176213"/>
            <a:ext cx="2743201" cy="783299"/>
          </a:xfrm>
          <a:prstGeom prst="rect">
            <a:avLst/>
          </a:prstGeom>
        </p:spPr>
      </p:pic>
      <p:sp>
        <p:nvSpPr>
          <p:cNvPr id="8" name="Title 1">
            <a:extLst>
              <a:ext uri="{FF2B5EF4-FFF2-40B4-BE49-F238E27FC236}">
                <a16:creationId xmlns:a16="http://schemas.microsoft.com/office/drawing/2014/main" id="{3C3009E3-6170-A7D9-FB88-08DE16518383}"/>
              </a:ext>
            </a:extLst>
          </p:cNvPr>
          <p:cNvSpPr>
            <a:spLocks noGrp="1"/>
          </p:cNvSpPr>
          <p:nvPr>
            <p:ph type="title"/>
          </p:nvPr>
        </p:nvSpPr>
        <p:spPr>
          <a:xfrm>
            <a:off x="-1" y="0"/>
            <a:ext cx="9413271" cy="1250989"/>
          </a:xfrm>
          <a:solidFill>
            <a:schemeClr val="accent6">
              <a:lumMod val="75000"/>
            </a:schemeClr>
          </a:solidFill>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IN" dirty="0"/>
          </a:p>
        </p:txBody>
      </p:sp>
    </p:spTree>
    <p:extLst>
      <p:ext uri="{BB962C8B-B14F-4D97-AF65-F5344CB8AC3E}">
        <p14:creationId xmlns:p14="http://schemas.microsoft.com/office/powerpoint/2010/main" val="622459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2BB497-B84D-753E-B4A1-84A538B0C8D7}"/>
              </a:ext>
            </a:extLst>
          </p:cNvPr>
          <p:cNvSpPr>
            <a:spLocks noGrp="1"/>
          </p:cNvSpPr>
          <p:nvPr>
            <p:ph type="dt" sz="half" idx="10"/>
          </p:nvPr>
        </p:nvSpPr>
        <p:spPr/>
        <p:txBody>
          <a:bodyPr/>
          <a:lstStyle/>
          <a:p>
            <a:fld id="{51564690-169B-40AF-8FF7-70FB40462805}" type="datetimeFigureOut">
              <a:rPr lang="en-IN" smtClean="0"/>
              <a:t>26-03-2025</a:t>
            </a:fld>
            <a:endParaRPr lang="en-IN"/>
          </a:p>
        </p:txBody>
      </p:sp>
      <p:sp>
        <p:nvSpPr>
          <p:cNvPr id="3" name="Footer Placeholder 2">
            <a:extLst>
              <a:ext uri="{FF2B5EF4-FFF2-40B4-BE49-F238E27FC236}">
                <a16:creationId xmlns:a16="http://schemas.microsoft.com/office/drawing/2014/main" id="{F4E3C1AE-FC44-45EE-8B55-1F68A208CE3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C44ABA1-64A0-B282-4402-6B90BC7ACD1B}"/>
              </a:ext>
            </a:extLst>
          </p:cNvPr>
          <p:cNvSpPr>
            <a:spLocks noGrp="1"/>
          </p:cNvSpPr>
          <p:nvPr>
            <p:ph type="sldNum" sz="quarter" idx="12"/>
          </p:nvPr>
        </p:nvSpPr>
        <p:spPr/>
        <p:txBody>
          <a:bodyPr/>
          <a:lstStyle/>
          <a:p>
            <a:fld id="{DBB64DCB-4A5A-490B-B81E-FF214AE4DC36}" type="slidenum">
              <a:rPr lang="en-IN" smtClean="0"/>
              <a:t>‹#›</a:t>
            </a:fld>
            <a:endParaRPr lang="en-IN"/>
          </a:p>
        </p:txBody>
      </p:sp>
      <p:pic>
        <p:nvPicPr>
          <p:cNvPr id="5" name="Picture 4">
            <a:extLst>
              <a:ext uri="{FF2B5EF4-FFF2-40B4-BE49-F238E27FC236}">
                <a16:creationId xmlns:a16="http://schemas.microsoft.com/office/drawing/2014/main" id="{EB88E8C5-A81E-2CBB-0FCC-35619D10A321}"/>
              </a:ext>
            </a:extLst>
          </p:cNvPr>
          <p:cNvPicPr>
            <a:picLocks noChangeAspect="1"/>
          </p:cNvPicPr>
          <p:nvPr userDrawn="1"/>
        </p:nvPicPr>
        <p:blipFill>
          <a:blip r:embed="rId2">
            <a:extLst>
              <a:ext uri="{28A0092B-C50C-407E-A947-70E740481C1C}">
                <a14:useLocalDpi xmlns:a14="http://schemas.microsoft.com/office/drawing/2010/main" val="0"/>
              </a:ext>
            </a:extLst>
          </a:blip>
          <a:srcRect r="2871"/>
          <a:stretch/>
        </p:blipFill>
        <p:spPr>
          <a:xfrm>
            <a:off x="9367710" y="23813"/>
            <a:ext cx="2743201" cy="783299"/>
          </a:xfrm>
          <a:prstGeom prst="rect">
            <a:avLst/>
          </a:prstGeom>
        </p:spPr>
      </p:pic>
      <p:sp>
        <p:nvSpPr>
          <p:cNvPr id="6" name="Title 1">
            <a:extLst>
              <a:ext uri="{FF2B5EF4-FFF2-40B4-BE49-F238E27FC236}">
                <a16:creationId xmlns:a16="http://schemas.microsoft.com/office/drawing/2014/main" id="{0DB8992E-56B8-90DA-0EAD-89CFB6B9B9E5}"/>
              </a:ext>
            </a:extLst>
          </p:cNvPr>
          <p:cNvSpPr>
            <a:spLocks noGrp="1"/>
          </p:cNvSpPr>
          <p:nvPr>
            <p:ph type="title"/>
          </p:nvPr>
        </p:nvSpPr>
        <p:spPr>
          <a:xfrm>
            <a:off x="-1" y="0"/>
            <a:ext cx="9413271" cy="1250989"/>
          </a:xfrm>
          <a:solidFill>
            <a:schemeClr val="accent6">
              <a:lumMod val="75000"/>
            </a:schemeClr>
          </a:solidFill>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IN" dirty="0"/>
          </a:p>
        </p:txBody>
      </p:sp>
    </p:spTree>
    <p:extLst>
      <p:ext uri="{BB962C8B-B14F-4D97-AF65-F5344CB8AC3E}">
        <p14:creationId xmlns:p14="http://schemas.microsoft.com/office/powerpoint/2010/main" val="33210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D7D6A-C059-7C60-1D25-DB6AF63DC0E8}"/>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B1EC946-4E9E-DA2C-78E6-1BEBB6C6E6B0}"/>
              </a:ext>
            </a:extLst>
          </p:cNvPr>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F9BC709-FCAB-C1AC-3DC3-C97B19A25524}"/>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8630E3-A32F-D32C-1C8D-B2067184F922}"/>
              </a:ext>
            </a:extLst>
          </p:cNvPr>
          <p:cNvSpPr>
            <a:spLocks noGrp="1"/>
          </p:cNvSpPr>
          <p:nvPr>
            <p:ph type="dt" sz="half" idx="10"/>
          </p:nvPr>
        </p:nvSpPr>
        <p:spPr/>
        <p:txBody>
          <a:bodyPr/>
          <a:lstStyle/>
          <a:p>
            <a:fld id="{51564690-169B-40AF-8FF7-70FB40462805}" type="datetimeFigureOut">
              <a:rPr lang="en-IN" smtClean="0"/>
              <a:t>26-03-2025</a:t>
            </a:fld>
            <a:endParaRPr lang="en-IN"/>
          </a:p>
        </p:txBody>
      </p:sp>
      <p:sp>
        <p:nvSpPr>
          <p:cNvPr id="6" name="Footer Placeholder 5">
            <a:extLst>
              <a:ext uri="{FF2B5EF4-FFF2-40B4-BE49-F238E27FC236}">
                <a16:creationId xmlns:a16="http://schemas.microsoft.com/office/drawing/2014/main" id="{AA70623A-AACE-4787-6DD7-BBD03F503FB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DCCC831-2EBB-0844-DC6A-166205146462}"/>
              </a:ext>
            </a:extLst>
          </p:cNvPr>
          <p:cNvSpPr>
            <a:spLocks noGrp="1"/>
          </p:cNvSpPr>
          <p:nvPr>
            <p:ph type="sldNum" sz="quarter" idx="12"/>
          </p:nvPr>
        </p:nvSpPr>
        <p:spPr/>
        <p:txBody>
          <a:bodyPr/>
          <a:lstStyle/>
          <a:p>
            <a:fld id="{DBB64DCB-4A5A-490B-B81E-FF214AE4DC36}" type="slidenum">
              <a:rPr lang="en-IN" smtClean="0"/>
              <a:t>‹#›</a:t>
            </a:fld>
            <a:endParaRPr lang="en-IN"/>
          </a:p>
        </p:txBody>
      </p:sp>
      <p:pic>
        <p:nvPicPr>
          <p:cNvPr id="8" name="Picture 7">
            <a:extLst>
              <a:ext uri="{FF2B5EF4-FFF2-40B4-BE49-F238E27FC236}">
                <a16:creationId xmlns:a16="http://schemas.microsoft.com/office/drawing/2014/main" id="{889E6FB6-129A-8B6B-408D-378A045E891B}"/>
              </a:ext>
            </a:extLst>
          </p:cNvPr>
          <p:cNvPicPr>
            <a:picLocks noChangeAspect="1"/>
          </p:cNvPicPr>
          <p:nvPr userDrawn="1"/>
        </p:nvPicPr>
        <p:blipFill>
          <a:blip r:embed="rId2">
            <a:extLst>
              <a:ext uri="{28A0092B-C50C-407E-A947-70E740481C1C}">
                <a14:useLocalDpi xmlns:a14="http://schemas.microsoft.com/office/drawing/2010/main" val="0"/>
              </a:ext>
            </a:extLst>
          </a:blip>
          <a:srcRect r="2871"/>
          <a:stretch/>
        </p:blipFill>
        <p:spPr>
          <a:xfrm>
            <a:off x="9367710" y="23813"/>
            <a:ext cx="2743201" cy="783299"/>
          </a:xfrm>
          <a:prstGeom prst="rect">
            <a:avLst/>
          </a:prstGeom>
        </p:spPr>
      </p:pic>
    </p:spTree>
    <p:extLst>
      <p:ext uri="{BB962C8B-B14F-4D97-AF65-F5344CB8AC3E}">
        <p14:creationId xmlns:p14="http://schemas.microsoft.com/office/powerpoint/2010/main" val="1010408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5BDC0-3E6D-CF5E-F102-66D7DEF3F9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E858DF5-2E48-6C60-3E43-468C7FC211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299D471-B798-2B28-020E-3457E9FF07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614B14-EBE5-1256-601E-422BC6C8AD5A}"/>
              </a:ext>
            </a:extLst>
          </p:cNvPr>
          <p:cNvSpPr>
            <a:spLocks noGrp="1"/>
          </p:cNvSpPr>
          <p:nvPr>
            <p:ph type="dt" sz="half" idx="10"/>
          </p:nvPr>
        </p:nvSpPr>
        <p:spPr/>
        <p:txBody>
          <a:bodyPr/>
          <a:lstStyle/>
          <a:p>
            <a:fld id="{51564690-169B-40AF-8FF7-70FB40462805}" type="datetimeFigureOut">
              <a:rPr lang="en-IN" smtClean="0"/>
              <a:t>26-03-2025</a:t>
            </a:fld>
            <a:endParaRPr lang="en-IN"/>
          </a:p>
        </p:txBody>
      </p:sp>
      <p:sp>
        <p:nvSpPr>
          <p:cNvPr id="6" name="Footer Placeholder 5">
            <a:extLst>
              <a:ext uri="{FF2B5EF4-FFF2-40B4-BE49-F238E27FC236}">
                <a16:creationId xmlns:a16="http://schemas.microsoft.com/office/drawing/2014/main" id="{9BCB8840-90BE-4A98-E280-32260D0B9C5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80B16FB-C34A-E08D-C48C-77B234D1BD7D}"/>
              </a:ext>
            </a:extLst>
          </p:cNvPr>
          <p:cNvSpPr>
            <a:spLocks noGrp="1"/>
          </p:cNvSpPr>
          <p:nvPr>
            <p:ph type="sldNum" sz="quarter" idx="12"/>
          </p:nvPr>
        </p:nvSpPr>
        <p:spPr/>
        <p:txBody>
          <a:bodyPr/>
          <a:lstStyle/>
          <a:p>
            <a:fld id="{DBB64DCB-4A5A-490B-B81E-FF214AE4DC36}" type="slidenum">
              <a:rPr lang="en-IN" smtClean="0"/>
              <a:t>‹#›</a:t>
            </a:fld>
            <a:endParaRPr lang="en-IN"/>
          </a:p>
        </p:txBody>
      </p:sp>
      <p:pic>
        <p:nvPicPr>
          <p:cNvPr id="8" name="Picture 7">
            <a:extLst>
              <a:ext uri="{FF2B5EF4-FFF2-40B4-BE49-F238E27FC236}">
                <a16:creationId xmlns:a16="http://schemas.microsoft.com/office/drawing/2014/main" id="{52ED3948-EEC8-791A-AA5F-ABC3F3055952}"/>
              </a:ext>
            </a:extLst>
          </p:cNvPr>
          <p:cNvPicPr>
            <a:picLocks noChangeAspect="1"/>
          </p:cNvPicPr>
          <p:nvPr userDrawn="1"/>
        </p:nvPicPr>
        <p:blipFill>
          <a:blip r:embed="rId2">
            <a:extLst>
              <a:ext uri="{28A0092B-C50C-407E-A947-70E740481C1C}">
                <a14:useLocalDpi xmlns:a14="http://schemas.microsoft.com/office/drawing/2010/main" val="0"/>
              </a:ext>
            </a:extLst>
          </a:blip>
          <a:srcRect r="2871"/>
          <a:stretch/>
        </p:blipFill>
        <p:spPr>
          <a:xfrm>
            <a:off x="9367710" y="23813"/>
            <a:ext cx="2743201" cy="783299"/>
          </a:xfrm>
          <a:prstGeom prst="rect">
            <a:avLst/>
          </a:prstGeom>
        </p:spPr>
      </p:pic>
    </p:spTree>
    <p:extLst>
      <p:ext uri="{BB962C8B-B14F-4D97-AF65-F5344CB8AC3E}">
        <p14:creationId xmlns:p14="http://schemas.microsoft.com/office/powerpoint/2010/main" val="87181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1C81CF-FEC6-B331-D384-6F12685DF8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F17184F-1356-85E1-0DA3-2DF14E745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5FA2EAF-2935-20DE-1A4F-0C3543CD00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564690-169B-40AF-8FF7-70FB40462805}" type="datetimeFigureOut">
              <a:rPr lang="en-IN" smtClean="0"/>
              <a:t>26-03-2025</a:t>
            </a:fld>
            <a:endParaRPr lang="en-IN"/>
          </a:p>
        </p:txBody>
      </p:sp>
      <p:sp>
        <p:nvSpPr>
          <p:cNvPr id="5" name="Footer Placeholder 4">
            <a:extLst>
              <a:ext uri="{FF2B5EF4-FFF2-40B4-BE49-F238E27FC236}">
                <a16:creationId xmlns:a16="http://schemas.microsoft.com/office/drawing/2014/main" id="{32DBE488-A954-991A-F69B-DB618CA87C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D0BB6ABA-34C2-3986-0215-0A862F3F95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64DCB-4A5A-490B-B81E-FF214AE4DC36}" type="slidenum">
              <a:rPr lang="en-IN" smtClean="0"/>
              <a:t>‹#›</a:t>
            </a:fld>
            <a:endParaRPr lang="en-IN"/>
          </a:p>
        </p:txBody>
      </p:sp>
    </p:spTree>
    <p:extLst>
      <p:ext uri="{BB962C8B-B14F-4D97-AF65-F5344CB8AC3E}">
        <p14:creationId xmlns:p14="http://schemas.microsoft.com/office/powerpoint/2010/main" val="3817064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info@renovo.com" TargetMode="External"/><Relationship Id="rId2" Type="http://schemas.openxmlformats.org/officeDocument/2006/relationships/hyperlink" Target="http://www.renovobiosolution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diagramLayout" Target="../diagrams/layout1.xml"/><Relationship Id="rId21" Type="http://schemas.openxmlformats.org/officeDocument/2006/relationships/diagramQuickStyle" Target="../diagrams/quickStyle4.xml"/><Relationship Id="rId7" Type="http://schemas.openxmlformats.org/officeDocument/2006/relationships/image" Target="../media/image5.jpeg"/><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image" Target="../media/image8.png"/><Relationship Id="rId2" Type="http://schemas.openxmlformats.org/officeDocument/2006/relationships/diagramData" Target="../diagrams/data1.xml"/><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QuickStyle" Target="../diagrams/quickStyle2.xml"/><Relationship Id="rId24" Type="http://schemas.openxmlformats.org/officeDocument/2006/relationships/image" Target="../media/image7.png"/><Relationship Id="rId5" Type="http://schemas.openxmlformats.org/officeDocument/2006/relationships/diagramColors" Target="../diagrams/colors1.xml"/><Relationship Id="rId15" Type="http://schemas.openxmlformats.org/officeDocument/2006/relationships/diagramLayout" Target="../diagrams/layout3.xml"/><Relationship Id="rId23" Type="http://schemas.microsoft.com/office/2007/relationships/diagramDrawing" Target="../diagrams/drawing4.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QuickStyle" Target="../diagrams/quickStyle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2302C-92A4-F95A-19E4-CC6032C39A82}"/>
              </a:ext>
            </a:extLst>
          </p:cNvPr>
          <p:cNvSpPr>
            <a:spLocks noGrp="1"/>
          </p:cNvSpPr>
          <p:nvPr>
            <p:ph type="ctrTitle"/>
          </p:nvPr>
        </p:nvSpPr>
        <p:spPr>
          <a:xfrm>
            <a:off x="4920753" y="4309747"/>
            <a:ext cx="7096417" cy="2172736"/>
          </a:xfrm>
        </p:spPr>
        <p:txBody>
          <a:bodyPr>
            <a:noAutofit/>
          </a:bodyPr>
          <a:lstStyle/>
          <a:p>
            <a:pPr>
              <a:lnSpc>
                <a:spcPct val="100000"/>
              </a:lnSpc>
            </a:pPr>
            <a:r>
              <a:rPr lang="en-IN" sz="2800" b="1" u="sng" dirty="0">
                <a:latin typeface="Arial" panose="020B0604020202020204" pitchFamily="34" charset="0"/>
                <a:cs typeface="Arial" panose="020B0604020202020204" pitchFamily="34" charset="0"/>
              </a:rPr>
              <a:t>Shaping India's Green Energy</a:t>
            </a:r>
            <a:br>
              <a:rPr lang="en-IN" sz="2800" b="1" i="1" u="sng" dirty="0">
                <a:latin typeface="Arial" panose="020B0604020202020204" pitchFamily="34" charset="0"/>
                <a:cs typeface="Arial" panose="020B0604020202020204" pitchFamily="34" charset="0"/>
              </a:rPr>
            </a:br>
            <a:br>
              <a:rPr lang="en-IN" sz="2800" b="1" i="1" u="sng" dirty="0">
                <a:latin typeface="Arial" panose="020B0604020202020204" pitchFamily="34" charset="0"/>
                <a:cs typeface="Arial" panose="020B0604020202020204" pitchFamily="34" charset="0"/>
              </a:rPr>
            </a:br>
            <a:r>
              <a:rPr lang="en-IN" sz="2400" dirty="0">
                <a:latin typeface="Arial" panose="020B0604020202020204" pitchFamily="34" charset="0"/>
                <a:cs typeface="Arial" panose="020B0604020202020204" pitchFamily="34" charset="0"/>
              </a:rPr>
              <a:t>Transforming the Unorganized Biomass Densification Industry into a Data and IoT-Driven Manufacturing Solutions for Maximum Optimization. Integrated Plant Manufacturing Process, visibility, Automation Solutions (Briquettes &amp; Pellets), Torrefaction, Green Steam, Green Energy &amp; Biomass Pellet Manufacturing.</a:t>
            </a:r>
            <a:endParaRPr lang="en-IN" sz="24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125496E-0249-3779-4418-DB1D153C86CC}"/>
              </a:ext>
            </a:extLst>
          </p:cNvPr>
          <p:cNvPicPr>
            <a:picLocks noChangeAspect="1"/>
          </p:cNvPicPr>
          <p:nvPr/>
        </p:nvPicPr>
        <p:blipFill>
          <a:blip r:embed="rId2"/>
          <a:stretch>
            <a:fillRect/>
          </a:stretch>
        </p:blipFill>
        <p:spPr>
          <a:xfrm>
            <a:off x="0" y="375517"/>
            <a:ext cx="4920753" cy="6106966"/>
          </a:xfrm>
          <a:prstGeom prst="rect">
            <a:avLst/>
          </a:prstGeom>
        </p:spPr>
      </p:pic>
      <p:pic>
        <p:nvPicPr>
          <p:cNvPr id="7" name="Picture 6">
            <a:extLst>
              <a:ext uri="{FF2B5EF4-FFF2-40B4-BE49-F238E27FC236}">
                <a16:creationId xmlns:a16="http://schemas.microsoft.com/office/drawing/2014/main" id="{EC130111-9BE1-0133-8C38-2FEB83C7A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0753" y="375517"/>
            <a:ext cx="7207669" cy="2053036"/>
          </a:xfrm>
          <a:prstGeom prst="rect">
            <a:avLst/>
          </a:prstGeom>
        </p:spPr>
      </p:pic>
      <p:sp>
        <p:nvSpPr>
          <p:cNvPr id="8" name="Rectangle 7">
            <a:extLst>
              <a:ext uri="{FF2B5EF4-FFF2-40B4-BE49-F238E27FC236}">
                <a16:creationId xmlns:a16="http://schemas.microsoft.com/office/drawing/2014/main" id="{5AE016DA-88F9-8923-B275-FF8D027A015A}"/>
              </a:ext>
            </a:extLst>
          </p:cNvPr>
          <p:cNvSpPr/>
          <p:nvPr/>
        </p:nvSpPr>
        <p:spPr>
          <a:xfrm>
            <a:off x="5032005" y="49808"/>
            <a:ext cx="7096417" cy="4270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816132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74E6D-A051-B6F3-715A-D9E0F6DA41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A21759-8F08-1D2D-3B65-F6F286A9BA33}"/>
              </a:ext>
            </a:extLst>
          </p:cNvPr>
          <p:cNvSpPr>
            <a:spLocks noGrp="1"/>
          </p:cNvSpPr>
          <p:nvPr>
            <p:ph type="title" idx="4294967295"/>
          </p:nvPr>
        </p:nvSpPr>
        <p:spPr>
          <a:xfrm>
            <a:off x="0" y="18255"/>
            <a:ext cx="9435710" cy="1187855"/>
          </a:xfrm>
        </p:spPr>
        <p:txBody>
          <a:bodyPr>
            <a:normAutofit/>
          </a:bodyPr>
          <a:lstStyle/>
          <a:p>
            <a:r>
              <a:rPr lang="en-US" sz="4000" b="1" dirty="0">
                <a:latin typeface="Arial" panose="020B0604020202020204" pitchFamily="34" charset="0"/>
                <a:cs typeface="Arial" panose="020B0604020202020204" pitchFamily="34" charset="0"/>
              </a:rPr>
              <a:t> Current Key Projects</a:t>
            </a:r>
            <a:endParaRPr sz="4000" b="1"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20347CBE-57D2-1037-518C-7F54848789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683" y="1206110"/>
            <a:ext cx="5487392" cy="5462587"/>
          </a:xfrm>
        </p:spPr>
      </p:pic>
      <p:sp>
        <p:nvSpPr>
          <p:cNvPr id="6" name="TextBox 5">
            <a:extLst>
              <a:ext uri="{FF2B5EF4-FFF2-40B4-BE49-F238E27FC236}">
                <a16:creationId xmlns:a16="http://schemas.microsoft.com/office/drawing/2014/main" id="{09D260E2-A201-CB94-6C36-7DDD399C36BB}"/>
              </a:ext>
            </a:extLst>
          </p:cNvPr>
          <p:cNvSpPr txBox="1"/>
          <p:nvPr/>
        </p:nvSpPr>
        <p:spPr>
          <a:xfrm>
            <a:off x="6315075" y="1707794"/>
            <a:ext cx="5487392" cy="4801314"/>
          </a:xfrm>
          <a:prstGeom prst="rect">
            <a:avLst/>
          </a:prstGeom>
          <a:noFill/>
        </p:spPr>
        <p:txBody>
          <a:bodyPr wrap="square" rtlCol="0">
            <a:spAutoFit/>
          </a:bodyPr>
          <a:lstStyle/>
          <a:p>
            <a:pPr>
              <a:buNone/>
            </a:pPr>
            <a:r>
              <a:rPr lang="en-US" b="1" u="sng" dirty="0">
                <a:latin typeface="Arial" panose="020B0604020202020204" pitchFamily="34" charset="0"/>
                <a:cs typeface="Arial" panose="020B0604020202020204" pitchFamily="34" charset="0"/>
              </a:rPr>
              <a:t>Nationwide Operations and Maintenance (O&amp;M) Services</a:t>
            </a:r>
          </a:p>
          <a:p>
            <a:pPr>
              <a:buNone/>
            </a:pPr>
            <a:endParaRPr lang="en-US" u="sng" dirty="0">
              <a:latin typeface="Arial" panose="020B0604020202020204" pitchFamily="34" charset="0"/>
              <a:cs typeface="Arial" panose="020B0604020202020204" pitchFamily="34" charset="0"/>
            </a:endParaRPr>
          </a:p>
          <a:p>
            <a:pPr>
              <a:buNone/>
            </a:pPr>
            <a:r>
              <a:rPr lang="en-US" dirty="0">
                <a:latin typeface="Arial" panose="020B0604020202020204" pitchFamily="34" charset="0"/>
                <a:cs typeface="Arial" panose="020B0604020202020204" pitchFamily="34" charset="0"/>
              </a:rPr>
              <a:t>At Renovo Bio Solutions, we pride ourselves on offering </a:t>
            </a:r>
            <a:r>
              <a:rPr lang="en-US" b="1" dirty="0">
                <a:latin typeface="Arial" panose="020B0604020202020204" pitchFamily="34" charset="0"/>
                <a:cs typeface="Arial" panose="020B0604020202020204" pitchFamily="34" charset="0"/>
              </a:rPr>
              <a:t>comprehensive</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reliable</a:t>
            </a:r>
            <a:r>
              <a:rPr lang="en-US" dirty="0">
                <a:latin typeface="Arial" panose="020B0604020202020204" pitchFamily="34" charset="0"/>
                <a:cs typeface="Arial" panose="020B0604020202020204" pitchFamily="34" charset="0"/>
              </a:rPr>
              <a:t> Operations and Maintenance (O&amp;M) services across India. With a commitment to excellence and an unwavering focus on quality, our team delivers </a:t>
            </a:r>
            <a:r>
              <a:rPr lang="en-US" b="1" dirty="0">
                <a:latin typeface="Arial" panose="020B0604020202020204" pitchFamily="34" charset="0"/>
                <a:cs typeface="Arial" panose="020B0604020202020204" pitchFamily="34" charset="0"/>
              </a:rPr>
              <a:t>end-to-end solutions</a:t>
            </a:r>
            <a:r>
              <a:rPr lang="en-US" dirty="0">
                <a:latin typeface="Arial" panose="020B0604020202020204" pitchFamily="34" charset="0"/>
                <a:cs typeface="Arial" panose="020B0604020202020204" pitchFamily="34" charset="0"/>
              </a:rPr>
              <a:t> designed to ensure the seamless functioning of your assets, facilities, and infrastructure.</a:t>
            </a:r>
          </a:p>
          <a:p>
            <a:pPr>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understand the importance of operational efficiency and maintaining assets at peak performance. Our services are tailored to meet the </a:t>
            </a:r>
            <a:r>
              <a:rPr lang="en-US" b="1" dirty="0">
                <a:latin typeface="Arial" panose="020B0604020202020204" pitchFamily="34" charset="0"/>
                <a:cs typeface="Arial" panose="020B0604020202020204" pitchFamily="34" charset="0"/>
              </a:rPr>
              <a:t>unique demands of each client</a:t>
            </a:r>
            <a:r>
              <a:rPr lang="en-US" dirty="0">
                <a:latin typeface="Arial" panose="020B0604020202020204" pitchFamily="34" charset="0"/>
                <a:cs typeface="Arial" panose="020B0604020202020204" pitchFamily="34" charset="0"/>
              </a:rPr>
              <a:t>, ensuring minimal downtime and optimal operational output.</a:t>
            </a:r>
          </a:p>
        </p:txBody>
      </p:sp>
    </p:spTree>
    <p:extLst>
      <p:ext uri="{BB962C8B-B14F-4D97-AF65-F5344CB8AC3E}">
        <p14:creationId xmlns:p14="http://schemas.microsoft.com/office/powerpoint/2010/main" val="3678914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256"/>
            <a:ext cx="9345953" cy="1227124"/>
          </a:xfrm>
        </p:spPr>
        <p:txBody>
          <a:bodyPr>
            <a:normAutofit/>
          </a:bodyPr>
          <a:lstStyle/>
          <a:p>
            <a:r>
              <a:rPr lang="en-US" sz="4000" b="1" dirty="0">
                <a:latin typeface="Arial" panose="020B0604020202020204" pitchFamily="34" charset="0"/>
                <a:cs typeface="Arial" panose="020B0604020202020204" pitchFamily="34" charset="0"/>
              </a:rPr>
              <a:t> </a:t>
            </a:r>
            <a:r>
              <a:rPr sz="4000" b="1" dirty="0">
                <a:latin typeface="Arial" panose="020B0604020202020204" pitchFamily="34" charset="0"/>
                <a:cs typeface="Arial" panose="020B0604020202020204" pitchFamily="34" charset="0"/>
              </a:rPr>
              <a:t>Achievements &amp; Growth Plan</a:t>
            </a:r>
          </a:p>
        </p:txBody>
      </p:sp>
      <p:sp>
        <p:nvSpPr>
          <p:cNvPr id="3" name="Content Placeholder 2"/>
          <p:cNvSpPr>
            <a:spLocks noGrp="1"/>
          </p:cNvSpPr>
          <p:nvPr>
            <p:ph idx="1"/>
          </p:nvPr>
        </p:nvSpPr>
        <p:spPr>
          <a:xfrm>
            <a:off x="165022" y="1365620"/>
            <a:ext cx="11912912" cy="5388598"/>
          </a:xfrm>
        </p:spPr>
        <p:txBody>
          <a:bodyPr>
            <a:normAutofit lnSpcReduction="10000"/>
          </a:bodyPr>
          <a:lstStyle/>
          <a:p>
            <a:pPr>
              <a:buFont typeface="Wingdings" panose="05000000000000000000" pitchFamily="2" charset="2"/>
              <a:buChar char="v"/>
            </a:pPr>
            <a:endParaRPr lang="en-US" sz="2400" b="1" dirty="0"/>
          </a:p>
          <a:p>
            <a:pPr>
              <a:buFont typeface="Wingdings" panose="05000000000000000000" pitchFamily="2" charset="2"/>
              <a:buChar char="v"/>
            </a:pPr>
            <a:r>
              <a:rPr lang="en-US" sz="2400" b="1" dirty="0"/>
              <a:t> Current O&amp;M Footprint</a:t>
            </a:r>
            <a:endParaRPr lang="en-US" sz="2400" dirty="0"/>
          </a:p>
          <a:p>
            <a:r>
              <a:rPr lang="en-US" sz="2400" dirty="0"/>
              <a:t>Managing </a:t>
            </a:r>
            <a:r>
              <a:rPr lang="en-US" sz="2400" b="1" dirty="0"/>
              <a:t>12 sites</a:t>
            </a:r>
            <a:r>
              <a:rPr lang="en-US" sz="2400" dirty="0"/>
              <a:t> with a total capacity of </a:t>
            </a:r>
            <a:r>
              <a:rPr lang="en-US" sz="2400" b="1" dirty="0"/>
              <a:t>12,000+ </a:t>
            </a:r>
            <a:r>
              <a:rPr lang="en-US" sz="2400" b="1" dirty="0" err="1"/>
              <a:t>Tonnes</a:t>
            </a:r>
            <a:r>
              <a:rPr lang="en-US" sz="2400" b="1" dirty="0"/>
              <a:t> Per Month</a:t>
            </a:r>
            <a:endParaRPr lang="en-US" sz="2400" dirty="0"/>
          </a:p>
          <a:p>
            <a:pPr>
              <a:buFont typeface="Wingdings" panose="05000000000000000000" pitchFamily="2" charset="2"/>
              <a:buChar char="v"/>
            </a:pPr>
            <a:endParaRPr lang="en-US" sz="2400" dirty="0"/>
          </a:p>
          <a:p>
            <a:pPr>
              <a:buFont typeface="Wingdings" panose="05000000000000000000" pitchFamily="2" charset="2"/>
              <a:buChar char="v"/>
            </a:pPr>
            <a:r>
              <a:rPr lang="en-US" sz="2400" b="1" dirty="0"/>
              <a:t> 2025-26 Goal</a:t>
            </a:r>
            <a:endParaRPr lang="en-US" sz="2400" dirty="0"/>
          </a:p>
          <a:p>
            <a:r>
              <a:rPr lang="en-US" sz="2400" dirty="0"/>
              <a:t>Expansion to </a:t>
            </a:r>
            <a:r>
              <a:rPr lang="en-US" sz="2400" b="1" dirty="0"/>
              <a:t>30 sites</a:t>
            </a:r>
            <a:r>
              <a:rPr lang="en-US" sz="2400" dirty="0"/>
              <a:t>, achieving </a:t>
            </a:r>
            <a:r>
              <a:rPr lang="en-US" sz="2400" b="1" dirty="0"/>
              <a:t>30,000+ </a:t>
            </a:r>
            <a:r>
              <a:rPr lang="en-US" sz="2400" b="1" dirty="0" err="1"/>
              <a:t>Tonnes</a:t>
            </a:r>
            <a:r>
              <a:rPr lang="en-US" sz="2400" b="1" dirty="0"/>
              <a:t> Per Month</a:t>
            </a:r>
            <a:r>
              <a:rPr lang="en-US" sz="2400" dirty="0"/>
              <a:t> capacity.</a:t>
            </a:r>
          </a:p>
          <a:p>
            <a:pPr>
              <a:buFont typeface="Wingdings" panose="05000000000000000000" pitchFamily="2" charset="2"/>
              <a:buChar char="v"/>
            </a:pPr>
            <a:endParaRPr lang="en-US" sz="2400" dirty="0"/>
          </a:p>
          <a:p>
            <a:pPr>
              <a:buFont typeface="Wingdings" panose="05000000000000000000" pitchFamily="2" charset="2"/>
              <a:buChar char="v"/>
            </a:pPr>
            <a:r>
              <a:rPr lang="en-US" sz="2400" b="1" dirty="0"/>
              <a:t> 2028 Vision</a:t>
            </a:r>
            <a:endParaRPr lang="en-US" sz="2400" dirty="0"/>
          </a:p>
          <a:p>
            <a:r>
              <a:rPr lang="en-US" sz="2400" dirty="0"/>
              <a:t>Scaling to </a:t>
            </a:r>
            <a:r>
              <a:rPr lang="en-US" sz="2400" b="1" dirty="0"/>
              <a:t>50 sites</a:t>
            </a:r>
            <a:r>
              <a:rPr lang="en-US" sz="2400" dirty="0"/>
              <a:t> with a massive </a:t>
            </a:r>
            <a:r>
              <a:rPr lang="en-US" sz="2400" b="1" dirty="0"/>
              <a:t>100,000+ </a:t>
            </a:r>
            <a:r>
              <a:rPr lang="en-US" sz="2400" b="1" dirty="0" err="1"/>
              <a:t>Tonnes</a:t>
            </a:r>
            <a:r>
              <a:rPr lang="en-US" sz="2400" b="1" dirty="0"/>
              <a:t> Per Month</a:t>
            </a:r>
            <a:r>
              <a:rPr lang="en-US" sz="2400" dirty="0"/>
              <a:t> capacity.</a:t>
            </a:r>
          </a:p>
          <a:p>
            <a:pPr>
              <a:buFont typeface="Wingdings" panose="05000000000000000000" pitchFamily="2" charset="2"/>
              <a:buChar char="v"/>
            </a:pPr>
            <a:endParaRPr lang="en-US" sz="2400" dirty="0"/>
          </a:p>
          <a:p>
            <a:pPr>
              <a:buFont typeface="Wingdings" panose="05000000000000000000" pitchFamily="2" charset="2"/>
              <a:buChar char="v"/>
            </a:pPr>
            <a:r>
              <a:rPr lang="en-US" sz="2400" b="1" dirty="0"/>
              <a:t>Remote Monitoring</a:t>
            </a:r>
            <a:endParaRPr lang="en-US" sz="2400" dirty="0"/>
          </a:p>
          <a:p>
            <a:r>
              <a:rPr lang="en-US" sz="2400" dirty="0"/>
              <a:t>Targeting </a:t>
            </a:r>
            <a:r>
              <a:rPr lang="en-US" sz="2400" b="1" dirty="0"/>
              <a:t>100+ AI-powered subscriptions</a:t>
            </a:r>
            <a:r>
              <a:rPr lang="en-US" sz="2400" dirty="0"/>
              <a:t> by </a:t>
            </a:r>
            <a:r>
              <a:rPr lang="en-US" sz="2400" b="1" dirty="0"/>
              <a:t>2025</a:t>
            </a:r>
            <a:r>
              <a:rPr lang="en-US" sz="2400"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256"/>
            <a:ext cx="9424491" cy="1221514"/>
          </a:xfrm>
        </p:spPr>
        <p:txBody>
          <a:bodyPr>
            <a:normAutofit/>
          </a:bodyPr>
          <a:lstStyle/>
          <a:p>
            <a:r>
              <a:rPr lang="en-US" sz="4000" b="1" dirty="0">
                <a:latin typeface="Arial" panose="020B0604020202020204" pitchFamily="34" charset="0"/>
                <a:cs typeface="Arial" panose="020B0604020202020204" pitchFamily="34" charset="0"/>
              </a:rPr>
              <a:t> </a:t>
            </a:r>
            <a:r>
              <a:rPr sz="4000" b="1" dirty="0">
                <a:latin typeface="Arial" panose="020B0604020202020204" pitchFamily="34" charset="0"/>
                <a:cs typeface="Arial" panose="020B0604020202020204" pitchFamily="34" charset="0"/>
              </a:rPr>
              <a:t>Why Choose Renovo Bio</a:t>
            </a:r>
            <a:r>
              <a:rPr lang="en-US" sz="4000" b="1" dirty="0">
                <a:latin typeface="Arial" panose="020B0604020202020204" pitchFamily="34" charset="0"/>
                <a:cs typeface="Arial" panose="020B0604020202020204" pitchFamily="34" charset="0"/>
              </a:rPr>
              <a:t> </a:t>
            </a:r>
            <a:r>
              <a:rPr sz="4000" b="1" dirty="0">
                <a:latin typeface="Arial" panose="020B0604020202020204" pitchFamily="34" charset="0"/>
                <a:cs typeface="Arial" panose="020B0604020202020204" pitchFamily="34" charset="0"/>
              </a:rPr>
              <a:t>Solutions?</a:t>
            </a:r>
          </a:p>
        </p:txBody>
      </p:sp>
      <p:sp>
        <p:nvSpPr>
          <p:cNvPr id="3" name="Content Placeholder 2"/>
          <p:cNvSpPr>
            <a:spLocks noGrp="1"/>
          </p:cNvSpPr>
          <p:nvPr>
            <p:ph idx="1"/>
          </p:nvPr>
        </p:nvSpPr>
        <p:spPr>
          <a:xfrm>
            <a:off x="92094" y="1410499"/>
            <a:ext cx="11969009" cy="4967862"/>
          </a:xfrm>
        </p:spPr>
        <p:txBody>
          <a:bodyPr/>
          <a:lstStyle/>
          <a:p>
            <a:pPr algn="just">
              <a:lnSpc>
                <a:spcPct val="100000"/>
              </a:lnSpc>
              <a:buFont typeface="Wingdings" panose="05000000000000000000" pitchFamily="2" charset="2"/>
              <a:buChar char="v"/>
            </a:pPr>
            <a:endParaRPr lang="en-US" sz="2400" b="1" dirty="0"/>
          </a:p>
          <a:p>
            <a:pPr algn="just">
              <a:lnSpc>
                <a:spcPct val="100000"/>
              </a:lnSpc>
              <a:buFont typeface="Wingdings" panose="05000000000000000000" pitchFamily="2" charset="2"/>
              <a:buChar char="v"/>
            </a:pPr>
            <a:r>
              <a:rPr lang="en-US" sz="2400" b="1" dirty="0"/>
              <a:t> India’s First &amp; Most Advanced Biomass Briquette and Pellet O&amp;M Company</a:t>
            </a:r>
          </a:p>
          <a:p>
            <a:pPr algn="just">
              <a:lnSpc>
                <a:spcPct val="100000"/>
              </a:lnSpc>
              <a:buFont typeface="Wingdings" panose="05000000000000000000" pitchFamily="2" charset="2"/>
              <a:buChar char="v"/>
            </a:pPr>
            <a:endParaRPr lang="en-US" sz="2400" b="1" dirty="0"/>
          </a:p>
          <a:p>
            <a:pPr algn="just">
              <a:lnSpc>
                <a:spcPct val="100000"/>
              </a:lnSpc>
              <a:buFont typeface="Wingdings" panose="05000000000000000000" pitchFamily="2" charset="2"/>
              <a:buChar char="v"/>
            </a:pPr>
            <a:r>
              <a:rPr lang="en-US" sz="2400" b="1" dirty="0"/>
              <a:t> Pioneering Data-Driven Automation &amp; Predictive Analytics</a:t>
            </a:r>
          </a:p>
          <a:p>
            <a:pPr algn="just">
              <a:lnSpc>
                <a:spcPct val="100000"/>
              </a:lnSpc>
              <a:buFont typeface="Wingdings" panose="05000000000000000000" pitchFamily="2" charset="2"/>
              <a:buChar char="v"/>
            </a:pPr>
            <a:endParaRPr lang="en-US" sz="2400" b="1" dirty="0"/>
          </a:p>
          <a:p>
            <a:pPr algn="just">
              <a:lnSpc>
                <a:spcPct val="100000"/>
              </a:lnSpc>
              <a:buFont typeface="Wingdings" panose="05000000000000000000" pitchFamily="2" charset="2"/>
              <a:buChar char="v"/>
            </a:pPr>
            <a:r>
              <a:rPr lang="en-US" sz="2400" b="1" dirty="0"/>
              <a:t> Committed to Clean Energy &amp; Sustainable Solutions</a:t>
            </a:r>
          </a:p>
          <a:p>
            <a:pPr algn="just">
              <a:lnSpc>
                <a:spcPct val="100000"/>
              </a:lnSpc>
              <a:buFont typeface="Wingdings" panose="05000000000000000000" pitchFamily="2" charset="2"/>
              <a:buChar char="v"/>
            </a:pPr>
            <a:endParaRPr lang="en-US" sz="2400" b="1" dirty="0"/>
          </a:p>
          <a:p>
            <a:pPr algn="just">
              <a:lnSpc>
                <a:spcPct val="100000"/>
              </a:lnSpc>
              <a:buFont typeface="Wingdings" panose="05000000000000000000" pitchFamily="2" charset="2"/>
              <a:buChar char="v"/>
            </a:pPr>
            <a:r>
              <a:rPr lang="en-US" sz="2400" b="1" dirty="0"/>
              <a:t> Scalable &amp; Technology-Backed Operations</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050"/>
            <a:ext cx="9413271" cy="1217330"/>
          </a:xfrm>
        </p:spPr>
        <p:txBody>
          <a:bodyPr>
            <a:normAutofit/>
          </a:bodyPr>
          <a:lstStyle/>
          <a:p>
            <a:r>
              <a:rPr lang="en-US" sz="4000" b="1" dirty="0">
                <a:latin typeface="Arial" panose="020B0604020202020204" pitchFamily="34" charset="0"/>
                <a:cs typeface="Arial" panose="020B0604020202020204" pitchFamily="34" charset="0"/>
              </a:rPr>
              <a:t> </a:t>
            </a:r>
            <a:r>
              <a:rPr sz="4000" b="1" dirty="0">
                <a:latin typeface="Arial" panose="020B0604020202020204" pitchFamily="34" charset="0"/>
                <a:cs typeface="Arial" panose="020B0604020202020204" pitchFamily="34" charset="0"/>
              </a:rPr>
              <a:t>Contact Us</a:t>
            </a:r>
          </a:p>
        </p:txBody>
      </p:sp>
      <p:sp>
        <p:nvSpPr>
          <p:cNvPr id="3" name="Content Placeholder 2"/>
          <p:cNvSpPr>
            <a:spLocks noGrp="1"/>
          </p:cNvSpPr>
          <p:nvPr>
            <p:ph idx="1"/>
          </p:nvPr>
        </p:nvSpPr>
        <p:spPr/>
        <p:txBody>
          <a:bodyPr/>
          <a:lstStyle/>
          <a:p>
            <a:r>
              <a:rPr dirty="0"/>
              <a:t>Website:</a:t>
            </a:r>
            <a:r>
              <a:rPr lang="en-US" dirty="0"/>
              <a:t> </a:t>
            </a:r>
            <a:r>
              <a:rPr lang="en-US" dirty="0">
                <a:hlinkClick r:id="rId2"/>
              </a:rPr>
              <a:t>www.renovobiosolutions.com</a:t>
            </a:r>
            <a:r>
              <a:rPr lang="en-US" dirty="0"/>
              <a:t> </a:t>
            </a:r>
            <a:endParaRPr dirty="0"/>
          </a:p>
          <a:p>
            <a:r>
              <a:rPr dirty="0"/>
              <a:t>Email: </a:t>
            </a:r>
            <a:r>
              <a:rPr lang="en-US" dirty="0">
                <a:hlinkClick r:id="rId3"/>
              </a:rPr>
              <a:t>info@renovo.com</a:t>
            </a:r>
            <a:r>
              <a:rPr lang="en-US" dirty="0"/>
              <a:t> </a:t>
            </a:r>
            <a:endParaRPr dirty="0"/>
          </a:p>
          <a:p>
            <a:r>
              <a:rPr dirty="0"/>
              <a:t>Phone: </a:t>
            </a:r>
            <a:r>
              <a:rPr lang="en-US" dirty="0"/>
              <a:t>+91-9911198829</a:t>
            </a:r>
            <a:endParaRPr dirty="0"/>
          </a:p>
          <a:p>
            <a:r>
              <a:rPr dirty="0"/>
              <a:t>Address: </a:t>
            </a:r>
            <a:r>
              <a:rPr lang="en-US" b="0" i="0" dirty="0">
                <a:effectLst/>
                <a:latin typeface="Arial" panose="020B0604020202020204" pitchFamily="34" charset="0"/>
              </a:rPr>
              <a:t>2nd floor, Plot No, 521, Sector 19, Pocket 1, Dwarka, New Delhi, Delhi, 110075</a:t>
            </a:r>
          </a:p>
          <a:p>
            <a:r>
              <a:rPr dirty="0"/>
              <a:t>Social Media: [LinkedIn, Twitter, etc.]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255"/>
            <a:ext cx="9558338" cy="1224758"/>
          </a:xfrm>
        </p:spPr>
        <p:txBody>
          <a:bodyPr>
            <a:normAutofit fontScale="90000"/>
          </a:bodyPr>
          <a:lstStyle/>
          <a:p>
            <a:pPr algn="ctr"/>
            <a:r>
              <a:rPr lang="en-US" sz="4000" b="1" dirty="0">
                <a:latin typeface="Arial" panose="020B0604020202020204" pitchFamily="34" charset="0"/>
                <a:cs typeface="Arial" panose="020B0604020202020204" pitchFamily="34" charset="0"/>
              </a:rPr>
              <a:t>Pioneering Biomass Densification Operations &amp; Maintenance: A First in India!</a:t>
            </a:r>
            <a:endParaRPr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783988"/>
            <a:ext cx="12047548" cy="4939813"/>
          </a:xfrm>
        </p:spPr>
        <p:txBody>
          <a:bodyPr>
            <a:normAutofit/>
          </a:bodyPr>
          <a:lstStyle/>
          <a:p>
            <a:pPr>
              <a:lnSpc>
                <a:spcPct val="120000"/>
              </a:lnSpc>
              <a:buFont typeface="Wingdings" panose="05000000000000000000" pitchFamily="2" charset="2"/>
              <a:buChar char="v"/>
            </a:pPr>
            <a:r>
              <a:rPr lang="en-US" dirty="0"/>
              <a:t> </a:t>
            </a:r>
            <a:r>
              <a:rPr lang="en-US" sz="2400" dirty="0"/>
              <a:t>We are proud to be the </a:t>
            </a:r>
            <a:r>
              <a:rPr lang="en-US" sz="2400" b="1" dirty="0"/>
              <a:t>first Indian company</a:t>
            </a:r>
            <a:r>
              <a:rPr lang="en-US" sz="2400" dirty="0"/>
              <a:t> to revolutionize the </a:t>
            </a:r>
            <a:r>
              <a:rPr lang="en-US" sz="2400" b="1" dirty="0"/>
              <a:t>biomass densification industry</a:t>
            </a:r>
            <a:r>
              <a:rPr lang="en-US" sz="2400" dirty="0"/>
              <a:t> with innovative solutions like:</a:t>
            </a:r>
          </a:p>
          <a:p>
            <a:pPr lvl="1">
              <a:lnSpc>
                <a:spcPct val="120000"/>
              </a:lnSpc>
              <a:buFont typeface="Wingdings" panose="05000000000000000000" pitchFamily="2" charset="2"/>
              <a:buChar char="§"/>
            </a:pPr>
            <a:r>
              <a:rPr lang="en-US" b="1" dirty="0"/>
              <a:t>Operations &amp; Maintenance</a:t>
            </a:r>
            <a:r>
              <a:rPr lang="en-US" dirty="0"/>
              <a:t> for densification units, including spares &amp; skilled manpower. </a:t>
            </a:r>
          </a:p>
          <a:p>
            <a:pPr lvl="1">
              <a:lnSpc>
                <a:spcPct val="120000"/>
              </a:lnSpc>
              <a:buFont typeface="Wingdings" panose="05000000000000000000" pitchFamily="2" charset="2"/>
              <a:buChar char="§"/>
            </a:pPr>
            <a:r>
              <a:rPr lang="en-US" b="1" dirty="0"/>
              <a:t>Leasing of Densification Machinery</a:t>
            </a:r>
            <a:r>
              <a:rPr lang="en-US" dirty="0"/>
              <a:t>, reducing the burden of heavy CAPEX investment.</a:t>
            </a:r>
          </a:p>
          <a:p>
            <a:pPr lvl="1">
              <a:lnSpc>
                <a:spcPct val="120000"/>
              </a:lnSpc>
              <a:buFont typeface="Wingdings" panose="05000000000000000000" pitchFamily="2" charset="2"/>
              <a:buChar char="§"/>
            </a:pPr>
            <a:r>
              <a:rPr lang="en-US" b="1" dirty="0"/>
              <a:t>Professional Plant Operations</a:t>
            </a:r>
            <a:r>
              <a:rPr lang="en-US" dirty="0"/>
              <a:t>, ensuring compliance with all government norms. </a:t>
            </a:r>
          </a:p>
          <a:p>
            <a:pPr>
              <a:lnSpc>
                <a:spcPct val="120000"/>
              </a:lnSpc>
              <a:buFont typeface="Wingdings" panose="05000000000000000000" pitchFamily="2" charset="2"/>
              <a:buChar char="v"/>
            </a:pPr>
            <a:r>
              <a:rPr lang="en-US" sz="2400" dirty="0"/>
              <a:t> We are not just operating Equipment—we are </a:t>
            </a:r>
            <a:r>
              <a:rPr lang="en-US" sz="2400" b="1" dirty="0"/>
              <a:t>transforming the industry</a:t>
            </a:r>
            <a:r>
              <a:rPr lang="en-US" sz="2400" dirty="0"/>
              <a:t> with </a:t>
            </a:r>
            <a:r>
              <a:rPr lang="en-US" sz="2400" b="1" dirty="0"/>
              <a:t>smart, scalable, and cost-effective solutions</a:t>
            </a:r>
            <a:r>
              <a:rPr lang="en-US" sz="2400"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345953" cy="1325563"/>
          </a:xfrm>
        </p:spPr>
        <p:txBody>
          <a:bodyPr>
            <a:normAutofit/>
          </a:bodyPr>
          <a:lstStyle/>
          <a:p>
            <a:r>
              <a:rPr sz="4000" b="1" dirty="0">
                <a:latin typeface="Arial" panose="020B0604020202020204" pitchFamily="34" charset="0"/>
                <a:cs typeface="Arial" panose="020B0604020202020204" pitchFamily="34" charset="0"/>
              </a:rPr>
              <a:t>About Renovo Bio</a:t>
            </a:r>
            <a:r>
              <a:rPr lang="en-US" sz="4000" b="1" dirty="0">
                <a:latin typeface="Arial" panose="020B0604020202020204" pitchFamily="34" charset="0"/>
                <a:cs typeface="Arial" panose="020B0604020202020204" pitchFamily="34" charset="0"/>
              </a:rPr>
              <a:t> </a:t>
            </a:r>
            <a:r>
              <a:rPr sz="4000" b="1" dirty="0">
                <a:latin typeface="Arial" panose="020B0604020202020204" pitchFamily="34" charset="0"/>
                <a:cs typeface="Arial" panose="020B0604020202020204" pitchFamily="34" charset="0"/>
              </a:rPr>
              <a:t>Solutions</a:t>
            </a:r>
          </a:p>
        </p:txBody>
      </p:sp>
      <p:sp>
        <p:nvSpPr>
          <p:cNvPr id="3" name="Content Placeholder 2"/>
          <p:cNvSpPr>
            <a:spLocks noGrp="1"/>
          </p:cNvSpPr>
          <p:nvPr>
            <p:ph idx="1"/>
          </p:nvPr>
        </p:nvSpPr>
        <p:spPr>
          <a:xfrm>
            <a:off x="75264" y="1449767"/>
            <a:ext cx="12116735" cy="5276402"/>
          </a:xfrm>
        </p:spPr>
        <p:txBody>
          <a:bodyPr>
            <a:normAutofit fontScale="77500" lnSpcReduction="20000"/>
          </a:bodyPr>
          <a:lstStyle/>
          <a:p>
            <a:pPr>
              <a:lnSpc>
                <a:spcPct val="120000"/>
              </a:lnSpc>
              <a:buFont typeface="Wingdings" panose="05000000000000000000" pitchFamily="2" charset="2"/>
              <a:buChar char="v"/>
            </a:pPr>
            <a:r>
              <a:rPr lang="en-IN" sz="2600" b="1" kern="0" dirty="0">
                <a:effectLst/>
                <a:latin typeface="Arial" panose="020B0604020202020204" pitchFamily="34" charset="0"/>
                <a:ea typeface="Times New Roman" panose="02020603050405020304" pitchFamily="18" charset="0"/>
                <a:cs typeface="Times New Roman" panose="02020603050405020304" pitchFamily="18" charset="0"/>
              </a:rPr>
              <a:t> Renovo Bio Solutions (RBS) Private Limited</a:t>
            </a:r>
            <a:r>
              <a:rPr lang="en-IN" sz="2600" kern="0" dirty="0">
                <a:effectLst/>
                <a:latin typeface="Arial" panose="020B0604020202020204" pitchFamily="34" charset="0"/>
                <a:ea typeface="Times New Roman" panose="02020603050405020304" pitchFamily="18" charset="0"/>
                <a:cs typeface="Times New Roman" panose="02020603050405020304" pitchFamily="18" charset="0"/>
              </a:rPr>
              <a:t> is a pioneering company at the forefront of </a:t>
            </a:r>
            <a:r>
              <a:rPr lang="en-IN" sz="2600" b="1" kern="0" dirty="0">
                <a:effectLst/>
                <a:latin typeface="Arial" panose="020B0604020202020204" pitchFamily="34" charset="0"/>
                <a:ea typeface="Times New Roman" panose="02020603050405020304" pitchFamily="18" charset="0"/>
                <a:cs typeface="Times New Roman" panose="02020603050405020304" pitchFamily="18" charset="0"/>
              </a:rPr>
              <a:t>green energy and pellet manufacturing</a:t>
            </a:r>
            <a:r>
              <a:rPr lang="en-IN" sz="2600" kern="0" dirty="0">
                <a:effectLst/>
                <a:latin typeface="Arial" panose="020B0604020202020204" pitchFamily="34" charset="0"/>
                <a:ea typeface="Times New Roman" panose="02020603050405020304" pitchFamily="18" charset="0"/>
                <a:cs typeface="Times New Roman" panose="02020603050405020304" pitchFamily="18" charset="0"/>
              </a:rPr>
              <a:t>, specializing in the </a:t>
            </a:r>
            <a:r>
              <a:rPr lang="en-IN" sz="2600" b="1" kern="0" dirty="0">
                <a:effectLst/>
                <a:latin typeface="Arial" panose="020B0604020202020204" pitchFamily="34" charset="0"/>
                <a:ea typeface="Times New Roman" panose="02020603050405020304" pitchFamily="18" charset="0"/>
                <a:cs typeface="Times New Roman" panose="02020603050405020304" pitchFamily="18" charset="0"/>
              </a:rPr>
              <a:t>most technically complex fuel processing</a:t>
            </a:r>
            <a:r>
              <a:rPr lang="en-IN" sz="2600" kern="0" dirty="0">
                <a:effectLst/>
                <a:latin typeface="Arial" panose="020B0604020202020204" pitchFamily="34" charset="0"/>
                <a:ea typeface="Times New Roman" panose="02020603050405020304" pitchFamily="18" charset="0"/>
                <a:cs typeface="Times New Roman" panose="02020603050405020304" pitchFamily="18" charset="0"/>
              </a:rPr>
              <a:t>, including </a:t>
            </a:r>
            <a:r>
              <a:rPr lang="en-IN" sz="2600" b="1" kern="0" dirty="0">
                <a:effectLst/>
                <a:latin typeface="Arial" panose="020B0604020202020204" pitchFamily="34" charset="0"/>
                <a:ea typeface="Times New Roman" panose="02020603050405020304" pitchFamily="18" charset="0"/>
                <a:cs typeface="Times New Roman" panose="02020603050405020304" pitchFamily="18" charset="0"/>
              </a:rPr>
              <a:t>Paddy Straw Bales and Cane Trash</a:t>
            </a:r>
            <a:r>
              <a:rPr lang="en-IN" sz="2600" kern="0" dirty="0">
                <a:effectLst/>
                <a:latin typeface="Arial" panose="020B0604020202020204" pitchFamily="34" charset="0"/>
                <a:ea typeface="Times New Roman" panose="02020603050405020304" pitchFamily="18" charset="0"/>
                <a:cs typeface="Times New Roman" panose="02020603050405020304" pitchFamily="18" charset="0"/>
              </a:rPr>
              <a:t> for biomass Briquette &amp; pellet production.</a:t>
            </a:r>
          </a:p>
          <a:p>
            <a:pPr marL="0" indent="0">
              <a:lnSpc>
                <a:spcPct val="120000"/>
              </a:lnSpc>
              <a:buNone/>
            </a:pPr>
            <a:endParaRPr lang="en-US" sz="2600" dirty="0"/>
          </a:p>
          <a:p>
            <a:pPr>
              <a:lnSpc>
                <a:spcPct val="120000"/>
              </a:lnSpc>
              <a:buFont typeface="Wingdings" panose="05000000000000000000" pitchFamily="2" charset="2"/>
              <a:buChar char="v"/>
            </a:pPr>
            <a:r>
              <a:rPr lang="en-US" sz="2600" dirty="0"/>
              <a:t> RBS is India’s First Company Dedicated to </a:t>
            </a:r>
            <a:r>
              <a:rPr lang="en-US" sz="2600" b="1" dirty="0"/>
              <a:t>Operations &amp; Maintenance (O&amp;M)</a:t>
            </a:r>
            <a:r>
              <a:rPr lang="en-US" sz="2600" dirty="0"/>
              <a:t> in Biomass Densification (Briquettes &amp; Pellets)</a:t>
            </a:r>
          </a:p>
          <a:p>
            <a:pPr lvl="1">
              <a:lnSpc>
                <a:spcPct val="120000"/>
              </a:lnSpc>
            </a:pPr>
            <a:r>
              <a:rPr lang="en-US" sz="2600" b="1" dirty="0"/>
              <a:t>Data-Driven Automation &amp; Real-Time Monitoring </a:t>
            </a:r>
          </a:p>
          <a:p>
            <a:pPr lvl="1">
              <a:lnSpc>
                <a:spcPct val="120000"/>
              </a:lnSpc>
            </a:pPr>
            <a:r>
              <a:rPr lang="en-US" sz="2600" b="1" dirty="0"/>
              <a:t>Pioneer in Structured Monthly Production Models with Accountability.</a:t>
            </a:r>
          </a:p>
          <a:p>
            <a:pPr lvl="1">
              <a:lnSpc>
                <a:spcPct val="120000"/>
              </a:lnSpc>
            </a:pPr>
            <a:r>
              <a:rPr lang="en-US" sz="2600" b="1" dirty="0"/>
              <a:t>End-to-End </a:t>
            </a:r>
            <a:r>
              <a:rPr lang="en-US" sz="2600" b="1" dirty="0" err="1"/>
              <a:t>O&amp;M</a:t>
            </a:r>
            <a:r>
              <a:rPr lang="en-US" sz="2600" b="1" dirty="0"/>
              <a:t> Solutions</a:t>
            </a:r>
            <a:r>
              <a:rPr lang="en-US" sz="2600" dirty="0"/>
              <a:t> to Optimize Efficiency &amp; Reduce Downtime.</a:t>
            </a:r>
          </a:p>
          <a:p>
            <a:pPr lvl="1">
              <a:lnSpc>
                <a:spcPct val="120000"/>
              </a:lnSpc>
            </a:pPr>
            <a:r>
              <a:rPr lang="en-US" sz="2600" b="1" dirty="0"/>
              <a:t>Innovative Approach</a:t>
            </a:r>
            <a:r>
              <a:rPr lang="en-US" sz="2600" dirty="0"/>
              <a:t> to Enhance Productivity &amp; Sustainability in Biomass Processing.</a:t>
            </a:r>
          </a:p>
          <a:p>
            <a:pPr marL="457200" lvl="1" indent="0">
              <a:lnSpc>
                <a:spcPct val="120000"/>
              </a:lnSpc>
              <a:buNone/>
            </a:pPr>
            <a:endParaRPr lang="en-US" sz="2600" dirty="0"/>
          </a:p>
          <a:p>
            <a:pPr>
              <a:lnSpc>
                <a:spcPct val="120000"/>
              </a:lnSpc>
              <a:buFont typeface="Wingdings" panose="05000000000000000000" pitchFamily="2" charset="2"/>
              <a:buChar char="v"/>
            </a:pPr>
            <a:r>
              <a:rPr lang="en-US" sz="2600" dirty="0"/>
              <a:t> We believe in transforming the Biomass Densification Industry with Cutting-Edge Technology &amp; Expertise!</a:t>
            </a:r>
          </a:p>
          <a:p>
            <a:pPr marL="457200" lvl="1" indent="0">
              <a:lnSpc>
                <a:spcPct val="120000"/>
              </a:lnSpc>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708" y="18255"/>
            <a:ext cx="9390832" cy="1204685"/>
          </a:xfrm>
        </p:spPr>
        <p:txBody>
          <a:bodyPr>
            <a:normAutofit/>
          </a:bodyPr>
          <a:lstStyle/>
          <a:p>
            <a:r>
              <a:rPr lang="en-US" sz="4000" b="1" dirty="0">
                <a:latin typeface="Arial" panose="020B0604020202020204" pitchFamily="34" charset="0"/>
                <a:cs typeface="Arial" panose="020B0604020202020204" pitchFamily="34" charset="0"/>
              </a:rPr>
              <a:t> Our </a:t>
            </a:r>
            <a:r>
              <a:rPr sz="4000" b="1" dirty="0">
                <a:latin typeface="Arial" panose="020B0604020202020204" pitchFamily="34" charset="0"/>
                <a:cs typeface="Arial" panose="020B0604020202020204" pitchFamily="34" charset="0"/>
              </a:rPr>
              <a:t>Missio</a:t>
            </a:r>
            <a:r>
              <a:rPr lang="en-US" sz="4000" b="1" dirty="0">
                <a:latin typeface="Arial" panose="020B0604020202020204" pitchFamily="34" charset="0"/>
                <a:cs typeface="Arial" panose="020B0604020202020204" pitchFamily="34" charset="0"/>
              </a:rPr>
              <a:t>n</a:t>
            </a:r>
            <a:endParaRPr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901032" y="1528763"/>
            <a:ext cx="8154461" cy="4229100"/>
          </a:xfrm>
        </p:spPr>
        <p:txBody>
          <a:bodyPr>
            <a:normAutofit/>
          </a:bodyPr>
          <a:lstStyle/>
          <a:p>
            <a:pPr algn="just">
              <a:buFont typeface="Wingdings" panose="05000000000000000000" pitchFamily="2" charset="2"/>
              <a:buChar char="v"/>
            </a:pPr>
            <a:endParaRPr lang="en-US" dirty="0"/>
          </a:p>
          <a:p>
            <a:pPr algn="just">
              <a:buFont typeface="Wingdings" panose="05000000000000000000" pitchFamily="2" charset="2"/>
              <a:buChar char="v"/>
            </a:pPr>
            <a:r>
              <a:rPr lang="en-US" sz="2400" dirty="0"/>
              <a:t> To be India's </a:t>
            </a:r>
            <a:r>
              <a:rPr lang="en-US" sz="2400" b="1" dirty="0"/>
              <a:t>first</a:t>
            </a:r>
            <a:r>
              <a:rPr lang="en-US" sz="2400" dirty="0"/>
              <a:t> and most </a:t>
            </a:r>
            <a:r>
              <a:rPr lang="en-US" sz="2400" b="1" dirty="0"/>
              <a:t>trusted</a:t>
            </a:r>
            <a:r>
              <a:rPr lang="en-US" sz="2400" dirty="0"/>
              <a:t> organized player in Operations &amp; Maintenance </a:t>
            </a:r>
            <a:r>
              <a:rPr lang="en-US" sz="2400" b="1" dirty="0"/>
              <a:t>(O&amp;M) </a:t>
            </a:r>
            <a:r>
              <a:rPr lang="en-US" sz="2400" dirty="0"/>
              <a:t>for biomass densification (briquettes &amp; pellets) and </a:t>
            </a:r>
            <a:r>
              <a:rPr lang="en-US" sz="2400" b="1" dirty="0"/>
              <a:t>green energy </a:t>
            </a:r>
            <a:r>
              <a:rPr lang="en-US" sz="2400" dirty="0"/>
              <a:t>projects, setting new benchmarks in efficiency, automation, and reliability.</a:t>
            </a:r>
          </a:p>
          <a:p>
            <a:pPr marL="0" indent="0" algn="just">
              <a:buNone/>
            </a:pPr>
            <a:endParaRPr lang="en-US" sz="2400" dirty="0"/>
          </a:p>
          <a:p>
            <a:pPr algn="just">
              <a:buFont typeface="Wingdings" panose="05000000000000000000" pitchFamily="2" charset="2"/>
              <a:buChar char="v"/>
            </a:pPr>
            <a:r>
              <a:rPr lang="en-US" sz="2400" dirty="0"/>
              <a:t> We aim to revive and revolutionize the unorganized biomass industry by integrating automation, skilled manpower, and cutting-edge technology, ensuring higher production, sustainability, and industry compliance.</a:t>
            </a:r>
          </a:p>
        </p:txBody>
      </p:sp>
      <p:pic>
        <p:nvPicPr>
          <p:cNvPr id="11" name="Picture 10">
            <a:extLst>
              <a:ext uri="{FF2B5EF4-FFF2-40B4-BE49-F238E27FC236}">
                <a16:creationId xmlns:a16="http://schemas.microsoft.com/office/drawing/2014/main" id="{F19E0900-868F-39BB-418A-96CC04D8F077}"/>
              </a:ext>
            </a:extLst>
          </p:cNvPr>
          <p:cNvPicPr>
            <a:picLocks noChangeAspect="1"/>
          </p:cNvPicPr>
          <p:nvPr/>
        </p:nvPicPr>
        <p:blipFill>
          <a:blip r:embed="rId2"/>
          <a:stretch>
            <a:fillRect/>
          </a:stretch>
        </p:blipFill>
        <p:spPr>
          <a:xfrm>
            <a:off x="136507" y="2731981"/>
            <a:ext cx="3764525" cy="1771541"/>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9E173-3BD1-2206-CFCF-063867DC37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4D9362-B199-D8F3-60C1-28554A359B7E}"/>
              </a:ext>
            </a:extLst>
          </p:cNvPr>
          <p:cNvSpPr>
            <a:spLocks noGrp="1"/>
          </p:cNvSpPr>
          <p:nvPr>
            <p:ph type="title" idx="4294967295"/>
          </p:nvPr>
        </p:nvSpPr>
        <p:spPr>
          <a:xfrm>
            <a:off x="-61708" y="18255"/>
            <a:ext cx="9390832" cy="1204685"/>
          </a:xfrm>
        </p:spPr>
        <p:txBody>
          <a:bodyPr>
            <a:normAutofit/>
          </a:bodyPr>
          <a:lstStyle/>
          <a:p>
            <a:r>
              <a:rPr lang="en-US" sz="4000" b="1" dirty="0">
                <a:latin typeface="Arial" panose="020B0604020202020204" pitchFamily="34" charset="0"/>
                <a:cs typeface="Arial" panose="020B0604020202020204" pitchFamily="34" charset="0"/>
              </a:rPr>
              <a:t> Our </a:t>
            </a:r>
            <a:r>
              <a:rPr sz="4000" b="1" dirty="0">
                <a:latin typeface="Arial" panose="020B0604020202020204" pitchFamily="34" charset="0"/>
                <a:cs typeface="Arial" panose="020B0604020202020204" pitchFamily="34" charset="0"/>
              </a:rPr>
              <a:t>Vision</a:t>
            </a:r>
          </a:p>
        </p:txBody>
      </p:sp>
      <p:sp>
        <p:nvSpPr>
          <p:cNvPr id="3" name="Content Placeholder 2">
            <a:extLst>
              <a:ext uri="{FF2B5EF4-FFF2-40B4-BE49-F238E27FC236}">
                <a16:creationId xmlns:a16="http://schemas.microsoft.com/office/drawing/2014/main" id="{2D184FAA-4543-8D69-B0E9-AACD3FF9F428}"/>
              </a:ext>
            </a:extLst>
          </p:cNvPr>
          <p:cNvSpPr>
            <a:spLocks noGrp="1"/>
          </p:cNvSpPr>
          <p:nvPr>
            <p:ph idx="1"/>
          </p:nvPr>
        </p:nvSpPr>
        <p:spPr>
          <a:xfrm>
            <a:off x="3691258" y="1459975"/>
            <a:ext cx="8364235" cy="5461527"/>
          </a:xfrm>
        </p:spPr>
        <p:txBody>
          <a:bodyPr>
            <a:noAutofit/>
          </a:bodyPr>
          <a:lstStyle/>
          <a:p>
            <a:pPr algn="just"/>
            <a:r>
              <a:rPr lang="en-US" sz="2400" dirty="0"/>
              <a:t>Optimize &amp; </a:t>
            </a:r>
            <a:r>
              <a:rPr lang="en-US" sz="2400" b="1" dirty="0"/>
              <a:t>Standardize</a:t>
            </a:r>
            <a:r>
              <a:rPr lang="en-US" sz="2400" dirty="0"/>
              <a:t> the O&amp;M of densification plants with automation-driven efficiency.</a:t>
            </a:r>
          </a:p>
          <a:p>
            <a:pPr algn="just"/>
            <a:r>
              <a:rPr lang="en-US" sz="2400" b="1" dirty="0"/>
              <a:t>Develop</a:t>
            </a:r>
            <a:r>
              <a:rPr lang="en-US" sz="2400" dirty="0"/>
              <a:t> &amp; Deploy highly skilled professional manpower for the biomass industry.</a:t>
            </a:r>
          </a:p>
          <a:p>
            <a:pPr algn="just"/>
            <a:r>
              <a:rPr lang="en-US" sz="2400" dirty="0"/>
              <a:t>Integrate </a:t>
            </a:r>
            <a:r>
              <a:rPr lang="en-US" sz="2400" b="1" dirty="0"/>
              <a:t>Real-Time Monitoring </a:t>
            </a:r>
            <a:r>
              <a:rPr lang="en-US" sz="2400" dirty="0"/>
              <a:t>with customized software solutions for enhanced productivity.</a:t>
            </a:r>
          </a:p>
          <a:p>
            <a:pPr algn="just"/>
            <a:r>
              <a:rPr lang="en-US" sz="2400" dirty="0"/>
              <a:t>Introduce </a:t>
            </a:r>
            <a:r>
              <a:rPr lang="en-US" sz="2400" b="1" dirty="0"/>
              <a:t>India’s First Leasing Model </a:t>
            </a:r>
            <a:r>
              <a:rPr lang="en-US" sz="2400" dirty="0"/>
              <a:t>for briquette &amp; pellet production machinery, reducing CAPEX burdens.</a:t>
            </a:r>
          </a:p>
          <a:p>
            <a:pPr algn="just"/>
            <a:r>
              <a:rPr lang="en-US" sz="2400" b="1" dirty="0"/>
              <a:t>Revive &amp; Scale </a:t>
            </a:r>
            <a:r>
              <a:rPr lang="en-US" sz="2400" dirty="0"/>
              <a:t>struggling briquette &amp; pellet plants with structured management &amp; reliability.</a:t>
            </a:r>
          </a:p>
          <a:p>
            <a:pPr algn="just"/>
            <a:r>
              <a:rPr lang="en-US" sz="2400" dirty="0"/>
              <a:t>We are committed to building a </a:t>
            </a:r>
            <a:r>
              <a:rPr lang="en-US" sz="2400" b="1" dirty="0"/>
              <a:t>sustainable</a:t>
            </a:r>
            <a:r>
              <a:rPr lang="en-US" sz="2400" dirty="0"/>
              <a:t> biomass ecosystem with </a:t>
            </a:r>
            <a:r>
              <a:rPr lang="en-US" sz="2400" b="1" dirty="0"/>
              <a:t>data-driven</a:t>
            </a:r>
            <a:r>
              <a:rPr lang="en-US" sz="2400" dirty="0"/>
              <a:t> decision-making, skilled workforce development, and innovative financial models—paving the way for a cleaner and greener future!</a:t>
            </a:r>
          </a:p>
        </p:txBody>
      </p:sp>
      <p:pic>
        <p:nvPicPr>
          <p:cNvPr id="5" name="Picture 4">
            <a:extLst>
              <a:ext uri="{FF2B5EF4-FFF2-40B4-BE49-F238E27FC236}">
                <a16:creationId xmlns:a16="http://schemas.microsoft.com/office/drawing/2014/main" id="{56142860-1EDA-C9F2-D872-079D51DC67AA}"/>
              </a:ext>
            </a:extLst>
          </p:cNvPr>
          <p:cNvPicPr>
            <a:picLocks noChangeAspect="1"/>
          </p:cNvPicPr>
          <p:nvPr/>
        </p:nvPicPr>
        <p:blipFill>
          <a:blip r:embed="rId2"/>
          <a:stretch>
            <a:fillRect/>
          </a:stretch>
        </p:blipFill>
        <p:spPr>
          <a:xfrm>
            <a:off x="0" y="2382355"/>
            <a:ext cx="3691258" cy="2093289"/>
          </a:xfrm>
          <a:prstGeom prst="rect">
            <a:avLst/>
          </a:prstGeom>
        </p:spPr>
      </p:pic>
    </p:spTree>
    <p:extLst>
      <p:ext uri="{BB962C8B-B14F-4D97-AF65-F5344CB8AC3E}">
        <p14:creationId xmlns:p14="http://schemas.microsoft.com/office/powerpoint/2010/main" val="839970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5936A-11B6-4A77-9B46-BBB816286F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0F0F7B-FE64-788F-3B63-0D259D2F6E99}"/>
              </a:ext>
            </a:extLst>
          </p:cNvPr>
          <p:cNvSpPr>
            <a:spLocks noGrp="1"/>
          </p:cNvSpPr>
          <p:nvPr>
            <p:ph type="title" idx="4294967295"/>
          </p:nvPr>
        </p:nvSpPr>
        <p:spPr>
          <a:xfrm>
            <a:off x="-61708" y="18255"/>
            <a:ext cx="9390832" cy="1204685"/>
          </a:xfrm>
        </p:spPr>
        <p:txBody>
          <a:bodyPr>
            <a:normAutofit/>
          </a:bodyPr>
          <a:lstStyle/>
          <a:p>
            <a:r>
              <a:rPr lang="en-US" sz="4000" b="1" dirty="0">
                <a:latin typeface="Arial" panose="020B0604020202020204" pitchFamily="34" charset="0"/>
                <a:cs typeface="Arial" panose="020B0604020202020204" pitchFamily="34" charset="0"/>
              </a:rPr>
              <a:t> Our Team</a:t>
            </a:r>
            <a:endParaRPr sz="4000" b="1" dirty="0">
              <a:latin typeface="Arial" panose="020B0604020202020204" pitchFamily="34" charset="0"/>
              <a:cs typeface="Arial" panose="020B0604020202020204" pitchFamily="34" charset="0"/>
            </a:endParaRPr>
          </a:p>
        </p:txBody>
      </p:sp>
      <p:graphicFrame>
        <p:nvGraphicFramePr>
          <p:cNvPr id="13" name="Content Placeholder 12">
            <a:extLst>
              <a:ext uri="{FF2B5EF4-FFF2-40B4-BE49-F238E27FC236}">
                <a16:creationId xmlns:a16="http://schemas.microsoft.com/office/drawing/2014/main" id="{CDE63CD6-95CB-13A2-4683-E5BE20B780C9}"/>
              </a:ext>
            </a:extLst>
          </p:cNvPr>
          <p:cNvGraphicFramePr>
            <a:graphicFrameLocks noGrp="1"/>
          </p:cNvGraphicFramePr>
          <p:nvPr>
            <p:ph idx="1"/>
            <p:extLst>
              <p:ext uri="{D42A27DB-BD31-4B8C-83A1-F6EECF244321}">
                <p14:modId xmlns:p14="http://schemas.microsoft.com/office/powerpoint/2010/main" val="1598140078"/>
              </p:ext>
            </p:extLst>
          </p:nvPr>
        </p:nvGraphicFramePr>
        <p:xfrm>
          <a:off x="3171122" y="3935755"/>
          <a:ext cx="2607377" cy="2767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058BAB1F-DDC0-5110-0077-3E763E00437F}"/>
              </a:ext>
            </a:extLst>
          </p:cNvPr>
          <p:cNvPicPr>
            <a:picLocks noChangeAspect="1"/>
          </p:cNvPicPr>
          <p:nvPr/>
        </p:nvPicPr>
        <p:blipFill>
          <a:blip r:embed="rId7">
            <a:extLst>
              <a:ext uri="{28A0092B-C50C-407E-A947-70E740481C1C}">
                <a14:useLocalDpi xmlns:a14="http://schemas.microsoft.com/office/drawing/2010/main" val="0"/>
              </a:ext>
            </a:extLst>
          </a:blip>
          <a:srcRect l="6151" r="9103"/>
          <a:stretch/>
        </p:blipFill>
        <p:spPr>
          <a:xfrm>
            <a:off x="6654474" y="1453991"/>
            <a:ext cx="1771812" cy="1835433"/>
          </a:xfrm>
          <a:prstGeom prst="rect">
            <a:avLst/>
          </a:prstGeom>
        </p:spPr>
      </p:pic>
      <p:sp>
        <p:nvSpPr>
          <p:cNvPr id="7" name="TextBox 6">
            <a:extLst>
              <a:ext uri="{FF2B5EF4-FFF2-40B4-BE49-F238E27FC236}">
                <a16:creationId xmlns:a16="http://schemas.microsoft.com/office/drawing/2014/main" id="{BA30F7D9-8EAC-1E13-D2B3-84DB12E0875A}"/>
              </a:ext>
            </a:extLst>
          </p:cNvPr>
          <p:cNvSpPr txBox="1"/>
          <p:nvPr/>
        </p:nvSpPr>
        <p:spPr>
          <a:xfrm>
            <a:off x="3219216" y="3245412"/>
            <a:ext cx="2568465" cy="646331"/>
          </a:xfrm>
          <a:prstGeom prst="rect">
            <a:avLst/>
          </a:prstGeom>
          <a:noFill/>
        </p:spPr>
        <p:txBody>
          <a:bodyPr wrap="square" rtlCol="0">
            <a:spAutoFit/>
          </a:bodyPr>
          <a:lstStyle/>
          <a:p>
            <a:pPr algn="ctr"/>
            <a:r>
              <a:rPr lang="en-US" b="1" u="sng" dirty="0"/>
              <a:t>Mr. Manish Choudhary</a:t>
            </a:r>
          </a:p>
          <a:p>
            <a:pPr algn="ctr"/>
            <a:r>
              <a:rPr lang="en-US" b="1" u="sng" dirty="0"/>
              <a:t>Operations Expert</a:t>
            </a:r>
            <a:endParaRPr lang="en-IN" b="1" u="sng" dirty="0"/>
          </a:p>
        </p:txBody>
      </p:sp>
      <p:pic>
        <p:nvPicPr>
          <p:cNvPr id="9" name="Picture 8">
            <a:extLst>
              <a:ext uri="{FF2B5EF4-FFF2-40B4-BE49-F238E27FC236}">
                <a16:creationId xmlns:a16="http://schemas.microsoft.com/office/drawing/2014/main" id="{A603A069-4CC4-4EC5-60CA-08EA9818961D}"/>
              </a:ext>
            </a:extLst>
          </p:cNvPr>
          <p:cNvPicPr>
            <a:picLocks noChangeAspect="1"/>
          </p:cNvPicPr>
          <p:nvPr/>
        </p:nvPicPr>
        <p:blipFill>
          <a:blip r:embed="rId8">
            <a:extLst>
              <a:ext uri="{28A0092B-C50C-407E-A947-70E740481C1C}">
                <a14:useLocalDpi xmlns:a14="http://schemas.microsoft.com/office/drawing/2010/main" val="0"/>
              </a:ext>
            </a:extLst>
          </a:blip>
          <a:srcRect t="5487" b="20797"/>
          <a:stretch/>
        </p:blipFill>
        <p:spPr>
          <a:xfrm>
            <a:off x="501961" y="1453991"/>
            <a:ext cx="1863850" cy="1835433"/>
          </a:xfrm>
          <a:prstGeom prst="rect">
            <a:avLst/>
          </a:prstGeom>
        </p:spPr>
      </p:pic>
      <p:sp>
        <p:nvSpPr>
          <p:cNvPr id="10" name="TextBox 9">
            <a:extLst>
              <a:ext uri="{FF2B5EF4-FFF2-40B4-BE49-F238E27FC236}">
                <a16:creationId xmlns:a16="http://schemas.microsoft.com/office/drawing/2014/main" id="{6D3CFAA7-2094-5EF4-5156-256585E6A33C}"/>
              </a:ext>
            </a:extLst>
          </p:cNvPr>
          <p:cNvSpPr txBox="1"/>
          <p:nvPr/>
        </p:nvSpPr>
        <p:spPr>
          <a:xfrm>
            <a:off x="472662" y="3237196"/>
            <a:ext cx="1863851" cy="646331"/>
          </a:xfrm>
          <a:prstGeom prst="rect">
            <a:avLst/>
          </a:prstGeom>
          <a:noFill/>
        </p:spPr>
        <p:txBody>
          <a:bodyPr wrap="square" rtlCol="0">
            <a:spAutoFit/>
          </a:bodyPr>
          <a:lstStyle/>
          <a:p>
            <a:pPr algn="ctr"/>
            <a:r>
              <a:rPr lang="en-US" b="1" u="sng" dirty="0"/>
              <a:t>Mr. Amrit Khater</a:t>
            </a:r>
          </a:p>
          <a:p>
            <a:pPr algn="ctr"/>
            <a:r>
              <a:rPr lang="en-US" b="1" u="sng" dirty="0"/>
              <a:t>Director</a:t>
            </a:r>
            <a:endParaRPr lang="en-IN" b="1" u="sng" dirty="0"/>
          </a:p>
        </p:txBody>
      </p:sp>
      <p:sp>
        <p:nvSpPr>
          <p:cNvPr id="19" name="TextBox 18">
            <a:extLst>
              <a:ext uri="{FF2B5EF4-FFF2-40B4-BE49-F238E27FC236}">
                <a16:creationId xmlns:a16="http://schemas.microsoft.com/office/drawing/2014/main" id="{E3D7D1C6-04E8-A4D7-D46A-F2F4AC3925B6}"/>
              </a:ext>
            </a:extLst>
          </p:cNvPr>
          <p:cNvSpPr txBox="1"/>
          <p:nvPr/>
        </p:nvSpPr>
        <p:spPr>
          <a:xfrm>
            <a:off x="6236692" y="3245412"/>
            <a:ext cx="2607377" cy="646331"/>
          </a:xfrm>
          <a:prstGeom prst="rect">
            <a:avLst/>
          </a:prstGeom>
          <a:noFill/>
        </p:spPr>
        <p:txBody>
          <a:bodyPr wrap="square" rtlCol="0">
            <a:spAutoFit/>
          </a:bodyPr>
          <a:lstStyle/>
          <a:p>
            <a:pPr algn="ctr"/>
            <a:r>
              <a:rPr lang="en-US" b="1" u="sng" dirty="0"/>
              <a:t>Col. Rohit Dev</a:t>
            </a:r>
          </a:p>
          <a:p>
            <a:pPr algn="ctr"/>
            <a:r>
              <a:rPr lang="en-US" b="1" u="sng" dirty="0"/>
              <a:t>Additional Director </a:t>
            </a:r>
          </a:p>
        </p:txBody>
      </p:sp>
      <p:graphicFrame>
        <p:nvGraphicFramePr>
          <p:cNvPr id="23" name="Diagram 22">
            <a:extLst>
              <a:ext uri="{FF2B5EF4-FFF2-40B4-BE49-F238E27FC236}">
                <a16:creationId xmlns:a16="http://schemas.microsoft.com/office/drawing/2014/main" id="{C5B6232A-0012-BC17-7253-A74D9BC23957}"/>
              </a:ext>
            </a:extLst>
          </p:cNvPr>
          <p:cNvGraphicFramePr/>
          <p:nvPr>
            <p:extLst>
              <p:ext uri="{D42A27DB-BD31-4B8C-83A1-F6EECF244321}">
                <p14:modId xmlns:p14="http://schemas.microsoft.com/office/powerpoint/2010/main" val="3822700514"/>
              </p:ext>
            </p:extLst>
          </p:nvPr>
        </p:nvGraphicFramePr>
        <p:xfrm>
          <a:off x="9266182" y="3935755"/>
          <a:ext cx="2493508" cy="276798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6" name="Diagram 25">
            <a:extLst>
              <a:ext uri="{FF2B5EF4-FFF2-40B4-BE49-F238E27FC236}">
                <a16:creationId xmlns:a16="http://schemas.microsoft.com/office/drawing/2014/main" id="{DA273873-E75F-625C-C0FE-6107DF14B988}"/>
              </a:ext>
            </a:extLst>
          </p:cNvPr>
          <p:cNvGraphicFramePr/>
          <p:nvPr>
            <p:extLst>
              <p:ext uri="{D42A27DB-BD31-4B8C-83A1-F6EECF244321}">
                <p14:modId xmlns:p14="http://schemas.microsoft.com/office/powerpoint/2010/main" val="787151886"/>
              </p:ext>
            </p:extLst>
          </p:nvPr>
        </p:nvGraphicFramePr>
        <p:xfrm>
          <a:off x="330200" y="3935755"/>
          <a:ext cx="2457722" cy="276798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4" name="Diagram 3">
            <a:extLst>
              <a:ext uri="{FF2B5EF4-FFF2-40B4-BE49-F238E27FC236}">
                <a16:creationId xmlns:a16="http://schemas.microsoft.com/office/drawing/2014/main" id="{380D3CA3-D897-1536-A324-DFE5D9ED5221}"/>
              </a:ext>
            </a:extLst>
          </p:cNvPr>
          <p:cNvGraphicFramePr/>
          <p:nvPr>
            <p:extLst>
              <p:ext uri="{D42A27DB-BD31-4B8C-83A1-F6EECF244321}">
                <p14:modId xmlns:p14="http://schemas.microsoft.com/office/powerpoint/2010/main" val="610406780"/>
              </p:ext>
            </p:extLst>
          </p:nvPr>
        </p:nvGraphicFramePr>
        <p:xfrm>
          <a:off x="6209793" y="3891743"/>
          <a:ext cx="2634276" cy="2811993"/>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pic>
        <p:nvPicPr>
          <p:cNvPr id="8" name="Picture 7">
            <a:extLst>
              <a:ext uri="{FF2B5EF4-FFF2-40B4-BE49-F238E27FC236}">
                <a16:creationId xmlns:a16="http://schemas.microsoft.com/office/drawing/2014/main" id="{3A13E903-8A30-51C2-5B5F-6BBE60B345C1}"/>
              </a:ext>
            </a:extLst>
          </p:cNvPr>
          <p:cNvPicPr>
            <a:picLocks noChangeAspect="1"/>
          </p:cNvPicPr>
          <p:nvPr/>
        </p:nvPicPr>
        <p:blipFill>
          <a:blip r:embed="rId24">
            <a:extLst>
              <a:ext uri="{28A0092B-C50C-407E-A947-70E740481C1C}">
                <a14:useLocalDpi xmlns:a14="http://schemas.microsoft.com/office/drawing/2010/main" val="0"/>
              </a:ext>
            </a:extLst>
          </a:blip>
          <a:srcRect b="14493"/>
          <a:stretch/>
        </p:blipFill>
        <p:spPr>
          <a:xfrm>
            <a:off x="9659762" y="1310965"/>
            <a:ext cx="1706345" cy="1978459"/>
          </a:xfrm>
          <a:prstGeom prst="rect">
            <a:avLst/>
          </a:prstGeom>
        </p:spPr>
      </p:pic>
      <p:pic>
        <p:nvPicPr>
          <p:cNvPr id="11" name="Picture 10">
            <a:extLst>
              <a:ext uri="{FF2B5EF4-FFF2-40B4-BE49-F238E27FC236}">
                <a16:creationId xmlns:a16="http://schemas.microsoft.com/office/drawing/2014/main" id="{E250D12E-F769-A2B8-9A8E-B253C0B4FB6D}"/>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547736" y="1357751"/>
            <a:ext cx="2082573" cy="1887661"/>
          </a:xfrm>
          <a:prstGeom prst="rect">
            <a:avLst/>
          </a:prstGeom>
        </p:spPr>
      </p:pic>
      <p:sp>
        <p:nvSpPr>
          <p:cNvPr id="12" name="TextBox 11">
            <a:extLst>
              <a:ext uri="{FF2B5EF4-FFF2-40B4-BE49-F238E27FC236}">
                <a16:creationId xmlns:a16="http://schemas.microsoft.com/office/drawing/2014/main" id="{0FEF1B58-17C4-124D-DBB1-435D89B880A1}"/>
              </a:ext>
            </a:extLst>
          </p:cNvPr>
          <p:cNvSpPr txBox="1"/>
          <p:nvPr/>
        </p:nvSpPr>
        <p:spPr>
          <a:xfrm>
            <a:off x="9495503" y="3245412"/>
            <a:ext cx="2034865" cy="646331"/>
          </a:xfrm>
          <a:prstGeom prst="rect">
            <a:avLst/>
          </a:prstGeom>
          <a:noFill/>
        </p:spPr>
        <p:txBody>
          <a:bodyPr wrap="square" rtlCol="0">
            <a:spAutoFit/>
          </a:bodyPr>
          <a:lstStyle/>
          <a:p>
            <a:pPr algn="ctr"/>
            <a:r>
              <a:rPr lang="en-US" b="1" u="sng" dirty="0"/>
              <a:t>Mr. Sunil Rai</a:t>
            </a:r>
          </a:p>
          <a:p>
            <a:pPr algn="ctr"/>
            <a:r>
              <a:rPr lang="en-US" b="1" u="sng" dirty="0"/>
              <a:t>Subject Expert</a:t>
            </a:r>
          </a:p>
        </p:txBody>
      </p:sp>
    </p:spTree>
    <p:extLst>
      <p:ext uri="{BB962C8B-B14F-4D97-AF65-F5344CB8AC3E}">
        <p14:creationId xmlns:p14="http://schemas.microsoft.com/office/powerpoint/2010/main" val="2635006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18255"/>
            <a:ext cx="9424491" cy="1215905"/>
          </a:xfrm>
        </p:spPr>
        <p:txBody>
          <a:bodyPr>
            <a:normAutofit/>
          </a:bodyPr>
          <a:lstStyle/>
          <a:p>
            <a:r>
              <a:rPr lang="en-US" sz="4000" b="1" dirty="0">
                <a:latin typeface="Arial" panose="020B0604020202020204" pitchFamily="34" charset="0"/>
                <a:cs typeface="Arial" panose="020B0604020202020204" pitchFamily="34" charset="0"/>
              </a:rPr>
              <a:t> RBS’ </a:t>
            </a:r>
            <a:r>
              <a:rPr sz="4000" b="1" dirty="0">
                <a:latin typeface="Arial" panose="020B0604020202020204" pitchFamily="34" charset="0"/>
                <a:cs typeface="Arial" panose="020B0604020202020204" pitchFamily="34" charset="0"/>
              </a:rPr>
              <a:t>Key Strengths</a:t>
            </a:r>
          </a:p>
        </p:txBody>
      </p:sp>
      <p:sp>
        <p:nvSpPr>
          <p:cNvPr id="3" name="Content Placeholder 2"/>
          <p:cNvSpPr>
            <a:spLocks noGrp="1"/>
          </p:cNvSpPr>
          <p:nvPr>
            <p:ph idx="1"/>
          </p:nvPr>
        </p:nvSpPr>
        <p:spPr>
          <a:xfrm>
            <a:off x="153802" y="1382449"/>
            <a:ext cx="11795105" cy="5457295"/>
          </a:xfrm>
        </p:spPr>
        <p:txBody>
          <a:bodyPr>
            <a:normAutofit/>
          </a:bodyPr>
          <a:lstStyle/>
          <a:p>
            <a:pPr algn="just">
              <a:buFont typeface="Wingdings" panose="05000000000000000000" pitchFamily="2" charset="2"/>
              <a:buChar char="v"/>
            </a:pPr>
            <a:endParaRPr lang="en-US" sz="2400" b="1" dirty="0"/>
          </a:p>
          <a:p>
            <a:pPr algn="just">
              <a:buFont typeface="Wingdings" panose="05000000000000000000" pitchFamily="2" charset="2"/>
              <a:buChar char="v"/>
            </a:pPr>
            <a:r>
              <a:rPr lang="en-US" sz="2400" b="1" dirty="0"/>
              <a:t> </a:t>
            </a:r>
            <a:r>
              <a:rPr lang="en-US" sz="2400" u="sng" dirty="0"/>
              <a:t>Proven Expertise</a:t>
            </a:r>
          </a:p>
          <a:p>
            <a:pPr marL="0" indent="0" algn="just">
              <a:buNone/>
            </a:pPr>
            <a:r>
              <a:rPr lang="en-US" sz="2400" dirty="0"/>
              <a:t>Successfully managing </a:t>
            </a:r>
            <a:r>
              <a:rPr lang="en-US" sz="2400" b="1" dirty="0"/>
              <a:t>8+ active sites</a:t>
            </a:r>
            <a:r>
              <a:rPr lang="en-US" sz="2400" dirty="0"/>
              <a:t> in biomass densification (briquettes &amp; pellets).</a:t>
            </a:r>
          </a:p>
          <a:p>
            <a:pPr marL="0" indent="0" algn="just">
              <a:buNone/>
            </a:pPr>
            <a:endParaRPr lang="en-US" sz="2400" dirty="0"/>
          </a:p>
          <a:p>
            <a:pPr algn="just">
              <a:buFont typeface="Wingdings" panose="05000000000000000000" pitchFamily="2" charset="2"/>
              <a:buChar char="v"/>
            </a:pPr>
            <a:r>
              <a:rPr lang="en-US" sz="2400" u="sng" dirty="0"/>
              <a:t> Advanced Monitoring</a:t>
            </a:r>
          </a:p>
          <a:p>
            <a:pPr marL="0" indent="0" algn="just">
              <a:buNone/>
            </a:pPr>
            <a:r>
              <a:rPr lang="en-US" sz="2400" b="1" dirty="0"/>
              <a:t>Real-time audits</a:t>
            </a:r>
            <a:r>
              <a:rPr lang="en-US" sz="2400" dirty="0"/>
              <a:t>, </a:t>
            </a:r>
            <a:r>
              <a:rPr lang="en-US" sz="2400" b="1" dirty="0"/>
              <a:t>24x7 online monitoring</a:t>
            </a:r>
            <a:r>
              <a:rPr lang="en-US" sz="2400" dirty="0"/>
              <a:t>, and </a:t>
            </a:r>
            <a:r>
              <a:rPr lang="en-US" sz="2400" b="1" dirty="0"/>
              <a:t>efficient asset deployment</a:t>
            </a:r>
            <a:r>
              <a:rPr lang="en-US" sz="2400" dirty="0"/>
              <a:t> for operational excellence.</a:t>
            </a:r>
          </a:p>
          <a:p>
            <a:pPr marL="0" indent="0" algn="just">
              <a:buNone/>
            </a:pPr>
            <a:endParaRPr lang="en-US" sz="2400" dirty="0"/>
          </a:p>
          <a:p>
            <a:pPr algn="just">
              <a:buFont typeface="Wingdings" panose="05000000000000000000" pitchFamily="2" charset="2"/>
              <a:buChar char="v"/>
            </a:pPr>
            <a:r>
              <a:rPr lang="en-US" sz="2400" b="1" dirty="0"/>
              <a:t> </a:t>
            </a:r>
            <a:r>
              <a:rPr lang="en-US" sz="2400" u="sng" dirty="0"/>
              <a:t>Industry Leadership</a:t>
            </a:r>
          </a:p>
          <a:p>
            <a:pPr marL="0" indent="0" algn="just">
              <a:buNone/>
            </a:pPr>
            <a:r>
              <a:rPr lang="en-US" sz="2400" dirty="0"/>
              <a:t>The </a:t>
            </a:r>
            <a:r>
              <a:rPr lang="en-US" sz="2400" b="1" dirty="0"/>
              <a:t>CEO of Hi Tech </a:t>
            </a:r>
            <a:r>
              <a:rPr lang="en-US" sz="2400" b="1" dirty="0" err="1"/>
              <a:t>Agro</a:t>
            </a:r>
            <a:r>
              <a:rPr lang="en-US" sz="2400" b="1" dirty="0"/>
              <a:t> Energy </a:t>
            </a:r>
            <a:r>
              <a:rPr lang="en-US" sz="2400" dirty="0"/>
              <a:t>is one of the </a:t>
            </a:r>
            <a:r>
              <a:rPr lang="en-US" sz="2400" b="1" dirty="0"/>
              <a:t>Co-Founders &amp; Promoters</a:t>
            </a:r>
            <a:r>
              <a:rPr lang="en-US" sz="2400" dirty="0"/>
              <a:t> of RBS, bringing </a:t>
            </a:r>
            <a:r>
              <a:rPr lang="en-US" sz="2400" b="1" dirty="0"/>
              <a:t>40+ years of expertise</a:t>
            </a:r>
            <a:r>
              <a:rPr lang="en-US" sz="2400" dirty="0"/>
              <a:t> in biomass densification.</a:t>
            </a:r>
          </a:p>
          <a:p>
            <a:pPr marL="0" indent="0" algn="just">
              <a:buNone/>
            </a:pP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385222" cy="1256599"/>
          </a:xfrm>
        </p:spPr>
        <p:txBody>
          <a:bodyPr>
            <a:normAutofit/>
          </a:bodyPr>
          <a:lstStyle/>
          <a:p>
            <a:r>
              <a:rPr lang="en-US" sz="4000" b="1" dirty="0">
                <a:latin typeface="Arial" panose="020B0604020202020204" pitchFamily="34" charset="0"/>
                <a:cs typeface="Arial" panose="020B0604020202020204" pitchFamily="34" charset="0"/>
              </a:rPr>
              <a:t> </a:t>
            </a:r>
            <a:r>
              <a:rPr sz="4000" b="1" dirty="0">
                <a:latin typeface="Arial" panose="020B0604020202020204" pitchFamily="34" charset="0"/>
                <a:cs typeface="Arial" panose="020B0604020202020204" pitchFamily="34" charset="0"/>
              </a:rPr>
              <a:t>Technological Integration</a:t>
            </a:r>
          </a:p>
        </p:txBody>
      </p:sp>
      <p:sp>
        <p:nvSpPr>
          <p:cNvPr id="3" name="Content Placeholder 2"/>
          <p:cNvSpPr>
            <a:spLocks noGrp="1"/>
          </p:cNvSpPr>
          <p:nvPr>
            <p:ph idx="1"/>
          </p:nvPr>
        </p:nvSpPr>
        <p:spPr>
          <a:xfrm>
            <a:off x="0" y="1256599"/>
            <a:ext cx="12081206" cy="4900614"/>
          </a:xfrm>
        </p:spPr>
        <p:txBody>
          <a:bodyPr>
            <a:normAutofit/>
          </a:bodyPr>
          <a:lstStyle/>
          <a:p>
            <a:pPr algn="just">
              <a:lnSpc>
                <a:spcPct val="110000"/>
              </a:lnSpc>
              <a:buFont typeface="Wingdings" panose="05000000000000000000" pitchFamily="2" charset="2"/>
              <a:buChar char="v"/>
            </a:pPr>
            <a:endParaRPr lang="en-IN" sz="2400" b="1" dirty="0"/>
          </a:p>
          <a:p>
            <a:pPr algn="just">
              <a:lnSpc>
                <a:spcPct val="110000"/>
              </a:lnSpc>
              <a:buFont typeface="Wingdings" panose="05000000000000000000" pitchFamily="2" charset="2"/>
              <a:buChar char="v"/>
            </a:pPr>
            <a:r>
              <a:rPr lang="en-IN" sz="2400" b="1" dirty="0"/>
              <a:t> IoT &amp; AI-Powered Remote Monitoring</a:t>
            </a:r>
            <a:r>
              <a:rPr lang="en-IN" sz="2400" dirty="0"/>
              <a:t> – Real-time insights for seamless operations.</a:t>
            </a:r>
          </a:p>
          <a:p>
            <a:pPr algn="just">
              <a:lnSpc>
                <a:spcPct val="110000"/>
              </a:lnSpc>
              <a:buFont typeface="Wingdings" panose="05000000000000000000" pitchFamily="2" charset="2"/>
              <a:buChar char="v"/>
            </a:pPr>
            <a:r>
              <a:rPr lang="en-IN" sz="2400" dirty="0"/>
              <a:t> </a:t>
            </a:r>
            <a:r>
              <a:rPr lang="en-IN" sz="2400" b="1" dirty="0"/>
              <a:t>Data-Driven Decision Making</a:t>
            </a:r>
            <a:r>
              <a:rPr lang="en-IN" sz="2400" dirty="0"/>
              <a:t> – Optimizing plant efficiency through analytics.</a:t>
            </a:r>
          </a:p>
          <a:p>
            <a:pPr algn="just">
              <a:lnSpc>
                <a:spcPct val="110000"/>
              </a:lnSpc>
              <a:buFont typeface="Wingdings" panose="05000000000000000000" pitchFamily="2" charset="2"/>
              <a:buChar char="v"/>
            </a:pPr>
            <a:r>
              <a:rPr lang="en-IN" sz="2400" b="1" dirty="0"/>
              <a:t> Advanced Automation &amp; Predictive Maintenance</a:t>
            </a:r>
            <a:r>
              <a:rPr lang="en-IN" sz="2400" dirty="0"/>
              <a:t> – Minimizing downtime and maximizing productivity.</a:t>
            </a:r>
          </a:p>
          <a:p>
            <a:pPr algn="just">
              <a:lnSpc>
                <a:spcPct val="110000"/>
              </a:lnSpc>
              <a:buFont typeface="Wingdings" panose="05000000000000000000" pitchFamily="2" charset="2"/>
              <a:buChar char="v"/>
            </a:pPr>
            <a:r>
              <a:rPr lang="en-IN" sz="2400" dirty="0"/>
              <a:t> </a:t>
            </a:r>
            <a:r>
              <a:rPr lang="en-IN" sz="2400" b="1" dirty="0"/>
              <a:t>Spare Consumption Pattern Analysis</a:t>
            </a:r>
            <a:r>
              <a:rPr lang="en-IN" sz="2400" dirty="0"/>
              <a:t> – Tracking spare part lifecycle for optimized usage.</a:t>
            </a:r>
            <a:endParaRPr lang="en-IN" sz="2400" b="1" dirty="0"/>
          </a:p>
          <a:p>
            <a:pPr algn="just">
              <a:lnSpc>
                <a:spcPct val="110000"/>
              </a:lnSpc>
              <a:buFont typeface="Wingdings" panose="05000000000000000000" pitchFamily="2" charset="2"/>
              <a:buChar char="v"/>
            </a:pPr>
            <a:r>
              <a:rPr lang="en-IN" sz="2400" b="1" dirty="0"/>
              <a:t> Material Enhancement for Reduced Spare Consumption</a:t>
            </a:r>
            <a:r>
              <a:rPr lang="en-IN" sz="2400" dirty="0"/>
              <a:t> – Adapting spare part material based on agricultural residue properties (e.g., higher silica in paddy straw vs. lower silica in corn cobs) to improve durability and reduce costs</a:t>
            </a:r>
            <a:r>
              <a:rPr lang="en-IN" dirty="0"/>
              <a:t>.</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255"/>
            <a:ext cx="9435710" cy="1187855"/>
          </a:xfrm>
        </p:spPr>
        <p:txBody>
          <a:bodyPr>
            <a:normAutofit/>
          </a:bodyPr>
          <a:lstStyle/>
          <a:p>
            <a:r>
              <a:rPr lang="en-US" sz="4000" b="1" dirty="0">
                <a:latin typeface="Arial" panose="020B0604020202020204" pitchFamily="34" charset="0"/>
                <a:cs typeface="Arial" panose="020B0604020202020204" pitchFamily="34" charset="0"/>
              </a:rPr>
              <a:t> </a:t>
            </a:r>
            <a:r>
              <a:rPr sz="4000" b="1" dirty="0">
                <a:latin typeface="Arial" panose="020B0604020202020204" pitchFamily="34" charset="0"/>
                <a:cs typeface="Arial" panose="020B0604020202020204" pitchFamily="34" charset="0"/>
              </a:rPr>
              <a:t>Our Core Services</a:t>
            </a:r>
          </a:p>
        </p:txBody>
      </p:sp>
      <p:sp>
        <p:nvSpPr>
          <p:cNvPr id="3" name="Content Placeholder 2"/>
          <p:cNvSpPr>
            <a:spLocks noGrp="1"/>
          </p:cNvSpPr>
          <p:nvPr>
            <p:ph idx="1"/>
          </p:nvPr>
        </p:nvSpPr>
        <p:spPr>
          <a:xfrm>
            <a:off x="-1" y="1567573"/>
            <a:ext cx="12192001" cy="4351338"/>
          </a:xfrm>
        </p:spPr>
        <p:txBody>
          <a:bodyPr>
            <a:normAutofit fontScale="92500" lnSpcReduction="10000"/>
          </a:bodyPr>
          <a:lstStyle/>
          <a:p>
            <a:pPr>
              <a:lnSpc>
                <a:spcPct val="100000"/>
              </a:lnSpc>
              <a:buFont typeface="Wingdings" panose="05000000000000000000" pitchFamily="2" charset="2"/>
              <a:buChar char="v"/>
            </a:pPr>
            <a:endParaRPr lang="en-IN" sz="2400" dirty="0"/>
          </a:p>
          <a:p>
            <a:pPr>
              <a:lnSpc>
                <a:spcPct val="100000"/>
              </a:lnSpc>
              <a:buFont typeface="Wingdings" panose="05000000000000000000" pitchFamily="2" charset="2"/>
              <a:buChar char="v"/>
            </a:pPr>
            <a:r>
              <a:rPr lang="en-IN" sz="2400" dirty="0"/>
              <a:t> </a:t>
            </a:r>
            <a:r>
              <a:rPr lang="en-IN" sz="2400" b="1" dirty="0"/>
              <a:t>Comprehensive O&amp;M</a:t>
            </a:r>
            <a:r>
              <a:rPr lang="en-IN" sz="2400" dirty="0"/>
              <a:t> – Ensuring seamless </a:t>
            </a:r>
            <a:r>
              <a:rPr lang="en-IN" sz="2400" b="1" dirty="0"/>
              <a:t>equipment maintenance</a:t>
            </a:r>
            <a:r>
              <a:rPr lang="en-IN" sz="2400" dirty="0"/>
              <a:t> and regulatory </a:t>
            </a:r>
            <a:r>
              <a:rPr lang="en-IN" sz="2400" b="1" dirty="0"/>
              <a:t>compliance</a:t>
            </a:r>
            <a:r>
              <a:rPr lang="en-IN" sz="2400" dirty="0"/>
              <a:t>.</a:t>
            </a:r>
          </a:p>
          <a:p>
            <a:pPr marL="0" indent="0">
              <a:lnSpc>
                <a:spcPct val="100000"/>
              </a:lnSpc>
              <a:buNone/>
            </a:pPr>
            <a:endParaRPr lang="en-IN" sz="2400" dirty="0"/>
          </a:p>
          <a:p>
            <a:pPr>
              <a:lnSpc>
                <a:spcPct val="100000"/>
              </a:lnSpc>
              <a:buFont typeface="Wingdings" panose="05000000000000000000" pitchFamily="2" charset="2"/>
              <a:buChar char="v"/>
            </a:pPr>
            <a:r>
              <a:rPr lang="en-IN" sz="2400" b="1" dirty="0"/>
              <a:t> Technical Audits</a:t>
            </a:r>
            <a:r>
              <a:rPr lang="en-IN" sz="2400" dirty="0"/>
              <a:t> – Conducting </a:t>
            </a:r>
            <a:r>
              <a:rPr lang="en-IN" sz="2400" b="1" dirty="0"/>
              <a:t>plant performance assessments</a:t>
            </a:r>
            <a:r>
              <a:rPr lang="en-IN" sz="2400" dirty="0"/>
              <a:t> and ensuring </a:t>
            </a:r>
            <a:r>
              <a:rPr lang="en-IN" sz="2400" b="1" dirty="0"/>
              <a:t>safety standards</a:t>
            </a:r>
            <a:r>
              <a:rPr lang="en-IN" sz="2400" dirty="0"/>
              <a:t>.</a:t>
            </a:r>
          </a:p>
          <a:p>
            <a:pPr marL="0" indent="0">
              <a:lnSpc>
                <a:spcPct val="100000"/>
              </a:lnSpc>
              <a:buNone/>
            </a:pPr>
            <a:endParaRPr lang="en-IN" sz="2400" dirty="0"/>
          </a:p>
          <a:p>
            <a:pPr>
              <a:lnSpc>
                <a:spcPct val="100000"/>
              </a:lnSpc>
              <a:buFont typeface="Wingdings" panose="05000000000000000000" pitchFamily="2" charset="2"/>
              <a:buChar char="v"/>
            </a:pPr>
            <a:r>
              <a:rPr lang="en-IN" sz="2400" dirty="0"/>
              <a:t> </a:t>
            </a:r>
            <a:r>
              <a:rPr lang="en-IN" sz="2400" b="1" dirty="0"/>
              <a:t>IoT-Enabled Remote Monitoring</a:t>
            </a:r>
            <a:r>
              <a:rPr lang="en-IN" sz="2400" dirty="0"/>
              <a:t> – </a:t>
            </a:r>
            <a:r>
              <a:rPr lang="en-IN" sz="2400" b="1" dirty="0"/>
              <a:t>AI-powered dashboards</a:t>
            </a:r>
            <a:r>
              <a:rPr lang="en-IN" sz="2400" dirty="0"/>
              <a:t> for real-time project tracking.</a:t>
            </a:r>
          </a:p>
          <a:p>
            <a:pPr marL="0" indent="0">
              <a:lnSpc>
                <a:spcPct val="100000"/>
              </a:lnSpc>
              <a:buNone/>
            </a:pPr>
            <a:endParaRPr lang="en-IN" sz="2400" dirty="0"/>
          </a:p>
          <a:p>
            <a:pPr>
              <a:lnSpc>
                <a:spcPct val="100000"/>
              </a:lnSpc>
              <a:buFont typeface="Wingdings" panose="05000000000000000000" pitchFamily="2" charset="2"/>
              <a:buChar char="v"/>
            </a:pPr>
            <a:r>
              <a:rPr lang="en-IN" sz="2400" dirty="0"/>
              <a:t> </a:t>
            </a:r>
            <a:r>
              <a:rPr lang="en-IN" sz="2400" b="1" dirty="0"/>
              <a:t>Asset Deployment &amp; Raw Material Sourcing</a:t>
            </a:r>
            <a:r>
              <a:rPr lang="en-IN" sz="2400" dirty="0"/>
              <a:t> – Efficient </a:t>
            </a:r>
            <a:r>
              <a:rPr lang="en-IN" sz="2400" b="1" dirty="0"/>
              <a:t>resource allocation</a:t>
            </a:r>
            <a:r>
              <a:rPr lang="en-IN" sz="2400" dirty="0"/>
              <a:t> for uninterrupted operations.</a:t>
            </a:r>
            <a:endParaRPr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2130</TotalTime>
  <Words>1229</Words>
  <Application>Microsoft Office PowerPoint</Application>
  <PresentationFormat>Widescreen</PresentationFormat>
  <Paragraphs>102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Shaping India's Green Energy  Transforming the Unorganized Biomass Densification Industry into a Data and IoT-Driven Manufacturing Solutions for Maximum Optimization. Integrated Plant Manufacturing Process, visibility, Automation Solutions (Briquettes &amp; Pellets), Torrefaction, Green Steam, Green Energy &amp; Biomass Pellet Manufacturing.</vt:lpstr>
      <vt:lpstr>Pioneering Biomass Densification Operations &amp; Maintenance: A First in India!</vt:lpstr>
      <vt:lpstr>About Renovo Bio Solutions</vt:lpstr>
      <vt:lpstr> Our Mission</vt:lpstr>
      <vt:lpstr> Our Vision</vt:lpstr>
      <vt:lpstr> Our Team</vt:lpstr>
      <vt:lpstr> RBS’ Key Strengths</vt:lpstr>
      <vt:lpstr> Technological Integration</vt:lpstr>
      <vt:lpstr> Our Core Services</vt:lpstr>
      <vt:lpstr> Current Key Projects</vt:lpstr>
      <vt:lpstr> Achievements &amp; Growth Plan</vt:lpstr>
      <vt:lpstr> Why Choose Renovo Bio Solutions?</vt:lpstr>
      <vt:lpstr> 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Sunil Rai</dc:creator>
  <cp:lastModifiedBy>DELL</cp:lastModifiedBy>
  <cp:revision>17</cp:revision>
  <dcterms:created xsi:type="dcterms:W3CDTF">2025-02-24T10:23:48Z</dcterms:created>
  <dcterms:modified xsi:type="dcterms:W3CDTF">2025-03-26T10:34:12Z</dcterms:modified>
</cp:coreProperties>
</file>